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289" r:id="rId3"/>
    <p:sldId id="612" r:id="rId4"/>
    <p:sldId id="610" r:id="rId5"/>
    <p:sldId id="611" r:id="rId6"/>
    <p:sldId id="589" r:id="rId7"/>
    <p:sldId id="549" r:id="rId8"/>
    <p:sldId id="550" r:id="rId9"/>
    <p:sldId id="526" r:id="rId10"/>
    <p:sldId id="535" r:id="rId11"/>
    <p:sldId id="551" r:id="rId12"/>
    <p:sldId id="552" r:id="rId13"/>
    <p:sldId id="554" r:id="rId14"/>
    <p:sldId id="553" r:id="rId15"/>
    <p:sldId id="607" r:id="rId16"/>
    <p:sldId id="608" r:id="rId17"/>
    <p:sldId id="378" r:id="rId18"/>
    <p:sldId id="555" r:id="rId19"/>
    <p:sldId id="556" r:id="rId20"/>
    <p:sldId id="557" r:id="rId21"/>
    <p:sldId id="559" r:id="rId22"/>
    <p:sldId id="560" r:id="rId23"/>
    <p:sldId id="572" r:id="rId24"/>
    <p:sldId id="573" r:id="rId25"/>
    <p:sldId id="574" r:id="rId26"/>
    <p:sldId id="575" r:id="rId27"/>
    <p:sldId id="577" r:id="rId28"/>
    <p:sldId id="576" r:id="rId29"/>
    <p:sldId id="579" r:id="rId30"/>
    <p:sldId id="547" r:id="rId31"/>
    <p:sldId id="578" r:id="rId32"/>
    <p:sldId id="562" r:id="rId33"/>
    <p:sldId id="563" r:id="rId34"/>
    <p:sldId id="564" r:id="rId35"/>
    <p:sldId id="565" r:id="rId36"/>
    <p:sldId id="566" r:id="rId37"/>
    <p:sldId id="569" r:id="rId38"/>
    <p:sldId id="599" r:id="rId39"/>
    <p:sldId id="570" r:id="rId40"/>
    <p:sldId id="571" r:id="rId41"/>
    <p:sldId id="584" r:id="rId42"/>
    <p:sldId id="602" r:id="rId43"/>
    <p:sldId id="606" r:id="rId44"/>
    <p:sldId id="581" r:id="rId45"/>
    <p:sldId id="604" r:id="rId46"/>
    <p:sldId id="605" r:id="rId47"/>
    <p:sldId id="596" r:id="rId48"/>
    <p:sldId id="597" r:id="rId49"/>
    <p:sldId id="583" r:id="rId50"/>
    <p:sldId id="588" r:id="rId51"/>
    <p:sldId id="609" r:id="rId52"/>
    <p:sldId id="590" r:id="rId53"/>
    <p:sldId id="586" r:id="rId54"/>
    <p:sldId id="594" r:id="rId55"/>
    <p:sldId id="595" r:id="rId56"/>
    <p:sldId id="592" r:id="rId57"/>
    <p:sldId id="593" r:id="rId58"/>
    <p:sldId id="601" r:id="rId59"/>
    <p:sldId id="600" r:id="rId60"/>
    <p:sldId id="587" r:id="rId61"/>
    <p:sldId id="585" r:id="rId62"/>
    <p:sldId id="591" r:id="rId63"/>
    <p:sldId id="580" r:id="rId64"/>
    <p:sldId id="603"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393103-E1A6-4597-96F1-F5075088786A}">
          <p14:sldIdLst>
            <p14:sldId id="256"/>
            <p14:sldId id="289"/>
            <p14:sldId id="612"/>
            <p14:sldId id="610"/>
            <p14:sldId id="611"/>
          </p14:sldIdLst>
        </p14:section>
        <p14:section name="Banff - A Background" id="{46D95BFF-CB22-43CB-B032-5545FB172C6A}">
          <p14:sldIdLst>
            <p14:sldId id="589"/>
            <p14:sldId id="549"/>
            <p14:sldId id="550"/>
            <p14:sldId id="526"/>
            <p14:sldId id="535"/>
            <p14:sldId id="551"/>
            <p14:sldId id="552"/>
            <p14:sldId id="554"/>
            <p14:sldId id="553"/>
            <p14:sldId id="607"/>
            <p14:sldId id="608"/>
            <p14:sldId id="378"/>
            <p14:sldId id="555"/>
            <p14:sldId id="556"/>
          </p14:sldIdLst>
        </p14:section>
        <p14:section name="Transportation Master Plan" id="{A306006C-F6CE-49FF-85B3-8DD242AFF51F}">
          <p14:sldIdLst>
            <p14:sldId id="557"/>
            <p14:sldId id="559"/>
          </p14:sldIdLst>
        </p14:section>
        <p14:section name="Regional Mass Transit" id="{E297D4D3-BB44-45B5-874D-AF1FB39A32B7}">
          <p14:sldIdLst>
            <p14:sldId id="560"/>
            <p14:sldId id="572"/>
            <p14:sldId id="573"/>
            <p14:sldId id="574"/>
            <p14:sldId id="575"/>
          </p14:sldIdLst>
        </p14:section>
        <p14:section name="Intercept Parking" id="{88692B24-7323-4BD7-ACEC-D6CDDB118359}">
          <p14:sldIdLst>
            <p14:sldId id="577"/>
            <p14:sldId id="576"/>
            <p14:sldId id="579"/>
            <p14:sldId id="547"/>
            <p14:sldId id="578"/>
          </p14:sldIdLst>
        </p14:section>
        <p14:section name="Local Transit" id="{4E060642-61E5-4EA9-9FEA-A8E8D8C0213F}">
          <p14:sldIdLst>
            <p14:sldId id="562"/>
            <p14:sldId id="563"/>
            <p14:sldId id="564"/>
            <p14:sldId id="565"/>
            <p14:sldId id="566"/>
            <p14:sldId id="569"/>
            <p14:sldId id="599"/>
            <p14:sldId id="570"/>
          </p14:sldIdLst>
        </p14:section>
        <p14:section name="Disinctives and Incentives" id="{C2B39812-D1AC-47A6-8FE9-0248F8BDC6BE}">
          <p14:sldIdLst>
            <p14:sldId id="571"/>
            <p14:sldId id="584"/>
          </p14:sldIdLst>
        </p14:section>
        <p14:section name="Bear Street" id="{77FF2F15-CEC5-4A48-A1BF-8CA2A16CA95A}">
          <p14:sldIdLst>
            <p14:sldId id="602"/>
            <p14:sldId id="606"/>
            <p14:sldId id="581"/>
            <p14:sldId id="604"/>
            <p14:sldId id="605"/>
            <p14:sldId id="596"/>
            <p14:sldId id="597"/>
            <p14:sldId id="583"/>
            <p14:sldId id="588"/>
            <p14:sldId id="609"/>
          </p14:sldIdLst>
        </p14:section>
        <p14:section name="Pedestrian Bridges" id="{FE6F83F7-5AF4-474B-83AA-688EBAE133C6}">
          <p14:sldIdLst>
            <p14:sldId id="590"/>
            <p14:sldId id="586"/>
            <p14:sldId id="594"/>
            <p14:sldId id="595"/>
          </p14:sldIdLst>
        </p14:section>
        <p14:section name="Pedestrian Zone" id="{672DD874-A336-4204-8813-7CA37C2369DF}">
          <p14:sldIdLst>
            <p14:sldId id="592"/>
            <p14:sldId id="593"/>
            <p14:sldId id="601"/>
            <p14:sldId id="600"/>
          </p14:sldIdLst>
        </p14:section>
        <p14:section name="Wayfinding" id="{897B5017-914A-4C36-AEE9-3FC99C0778D6}">
          <p14:sldIdLst>
            <p14:sldId id="587"/>
          </p14:sldIdLst>
        </p14:section>
        <p14:section name="Ebike Program" id="{69583EE7-4EA3-4DD2-B724-9D4D8C0A5F4D}">
          <p14:sldIdLst>
            <p14:sldId id="585"/>
          </p14:sldIdLst>
        </p14:section>
        <p14:section name="Resident Transit" id="{EEDB2C93-059D-40DD-A111-5D6CC74DBD91}">
          <p14:sldIdLst>
            <p14:sldId id="591"/>
          </p14:sldIdLst>
        </p14:section>
        <p14:section name="Summary" id="{B456FE55-836B-487D-BA49-F3255D32A659}">
          <p14:sldIdLst>
            <p14:sldId id="580"/>
            <p14:sldId id="6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B3A2C7"/>
    <a:srgbClr val="C0504D"/>
    <a:srgbClr val="990033"/>
    <a:srgbClr val="8B292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63310" autoAdjust="0"/>
  </p:normalViewPr>
  <p:slideViewPr>
    <p:cSldViewPr>
      <p:cViewPr varScale="1">
        <p:scale>
          <a:sx n="68" d="100"/>
          <a:sy n="68" d="100"/>
        </p:scale>
        <p:origin x="2364" y="72"/>
      </p:cViewPr>
      <p:guideLst>
        <p:guide orient="horz" pos="2160"/>
        <p:guide pos="2880"/>
      </p:guideLst>
    </p:cSldViewPr>
  </p:slideViewPr>
  <p:outlineViewPr>
    <p:cViewPr>
      <p:scale>
        <a:sx n="33" d="100"/>
        <a:sy n="33" d="100"/>
      </p:scale>
      <p:origin x="0" y="-13240"/>
    </p:cViewPr>
  </p:outlineViewPr>
  <p:notesTextViewPr>
    <p:cViewPr>
      <p:scale>
        <a:sx n="100" d="100"/>
        <a:sy n="100" d="100"/>
      </p:scale>
      <p:origin x="0" y="0"/>
    </p:cViewPr>
  </p:notesTextViewPr>
  <p:sorterViewPr>
    <p:cViewPr varScale="1">
      <p:scale>
        <a:sx n="100" d="100"/>
        <a:sy n="100" d="100"/>
      </p:scale>
      <p:origin x="0" y="-19872"/>
    </p:cViewPr>
  </p:sorterViewPr>
  <p:notesViewPr>
    <p:cSldViewPr>
      <p:cViewPr varScale="1">
        <p:scale>
          <a:sx n="56" d="100"/>
          <a:sy n="56" d="100"/>
        </p:scale>
        <p:origin x="283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024DFB4D-312A-4138-BE1F-ADDE396A9434}" type="datetimeFigureOut">
              <a:rPr lang="en-US" smtClean="0"/>
              <a:t>10/26/2022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4941B381-C4BD-4120-8D63-A475E845101A}" type="slidenum">
              <a:rPr lang="en-US" smtClean="0"/>
              <a:t>‹#›</a:t>
            </a:fld>
            <a:endParaRPr lang="en-US"/>
          </a:p>
        </p:txBody>
      </p:sp>
    </p:spTree>
    <p:extLst>
      <p:ext uri="{BB962C8B-B14F-4D97-AF65-F5344CB8AC3E}">
        <p14:creationId xmlns:p14="http://schemas.microsoft.com/office/powerpoint/2010/main" val="121267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6CB8B500-9F46-4B55-9A17-392BBF7540EB}" type="datetimeFigureOut">
              <a:rPr lang="en-US" smtClean="0"/>
              <a:pPr/>
              <a:t>10/26/2022</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80A3A608-B1F6-46F0-AC84-B9A0B95B6270}" type="slidenum">
              <a:rPr lang="en-CA" smtClean="0"/>
              <a:pPr/>
              <a:t>‹#›</a:t>
            </a:fld>
            <a:endParaRPr lang="en-CA"/>
          </a:p>
        </p:txBody>
      </p:sp>
    </p:spTree>
    <p:extLst>
      <p:ext uri="{BB962C8B-B14F-4D97-AF65-F5344CB8AC3E}">
        <p14:creationId xmlns:p14="http://schemas.microsoft.com/office/powerpoint/2010/main" val="15503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1</a:t>
            </a:fld>
            <a:endParaRPr lang="en-CA" dirty="0"/>
          </a:p>
        </p:txBody>
      </p:sp>
    </p:spTree>
    <p:extLst>
      <p:ext uri="{BB962C8B-B14F-4D97-AF65-F5344CB8AC3E}">
        <p14:creationId xmlns:p14="http://schemas.microsoft.com/office/powerpoint/2010/main" val="300275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12</a:t>
            </a:fld>
            <a:endParaRPr lang="en-CA"/>
          </a:p>
        </p:txBody>
      </p:sp>
    </p:spTree>
    <p:extLst>
      <p:ext uri="{BB962C8B-B14F-4D97-AF65-F5344CB8AC3E}">
        <p14:creationId xmlns:p14="http://schemas.microsoft.com/office/powerpoint/2010/main" val="3692382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13</a:t>
            </a:fld>
            <a:endParaRPr lang="en-CA"/>
          </a:p>
        </p:txBody>
      </p:sp>
    </p:spTree>
    <p:extLst>
      <p:ext uri="{BB962C8B-B14F-4D97-AF65-F5344CB8AC3E}">
        <p14:creationId xmlns:p14="http://schemas.microsoft.com/office/powerpoint/2010/main" val="3043285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14</a:t>
            </a:fld>
            <a:endParaRPr lang="en-CA"/>
          </a:p>
        </p:txBody>
      </p:sp>
    </p:spTree>
    <p:extLst>
      <p:ext uri="{BB962C8B-B14F-4D97-AF65-F5344CB8AC3E}">
        <p14:creationId xmlns:p14="http://schemas.microsoft.com/office/powerpoint/2010/main" val="3566297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17</a:t>
            </a:fld>
            <a:endParaRPr lang="en-CA" dirty="0"/>
          </a:p>
        </p:txBody>
      </p:sp>
    </p:spTree>
    <p:extLst>
      <p:ext uri="{BB962C8B-B14F-4D97-AF65-F5344CB8AC3E}">
        <p14:creationId xmlns:p14="http://schemas.microsoft.com/office/powerpoint/2010/main" val="150308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18</a:t>
            </a:fld>
            <a:endParaRPr lang="en-CA"/>
          </a:p>
        </p:txBody>
      </p:sp>
    </p:spTree>
    <p:extLst>
      <p:ext uri="{BB962C8B-B14F-4D97-AF65-F5344CB8AC3E}">
        <p14:creationId xmlns:p14="http://schemas.microsoft.com/office/powerpoint/2010/main" val="240824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19</a:t>
            </a:fld>
            <a:endParaRPr lang="en-CA"/>
          </a:p>
        </p:txBody>
      </p:sp>
    </p:spTree>
    <p:extLst>
      <p:ext uri="{BB962C8B-B14F-4D97-AF65-F5344CB8AC3E}">
        <p14:creationId xmlns:p14="http://schemas.microsoft.com/office/powerpoint/2010/main" val="1210023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20</a:t>
            </a:fld>
            <a:endParaRPr lang="en-CA"/>
          </a:p>
        </p:txBody>
      </p:sp>
    </p:spTree>
    <p:extLst>
      <p:ext uri="{BB962C8B-B14F-4D97-AF65-F5344CB8AC3E}">
        <p14:creationId xmlns:p14="http://schemas.microsoft.com/office/powerpoint/2010/main" val="424874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23</a:t>
            </a:fld>
            <a:endParaRPr lang="en-CA"/>
          </a:p>
        </p:txBody>
      </p:sp>
    </p:spTree>
    <p:extLst>
      <p:ext uri="{BB962C8B-B14F-4D97-AF65-F5344CB8AC3E}">
        <p14:creationId xmlns:p14="http://schemas.microsoft.com/office/powerpoint/2010/main" val="140543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24</a:t>
            </a:fld>
            <a:endParaRPr lang="en-CA"/>
          </a:p>
        </p:txBody>
      </p:sp>
    </p:spTree>
    <p:extLst>
      <p:ext uri="{BB962C8B-B14F-4D97-AF65-F5344CB8AC3E}">
        <p14:creationId xmlns:p14="http://schemas.microsoft.com/office/powerpoint/2010/main" val="3054520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25</a:t>
            </a:fld>
            <a:endParaRPr lang="en-CA"/>
          </a:p>
        </p:txBody>
      </p:sp>
    </p:spTree>
    <p:extLst>
      <p:ext uri="{BB962C8B-B14F-4D97-AF65-F5344CB8AC3E}">
        <p14:creationId xmlns:p14="http://schemas.microsoft.com/office/powerpoint/2010/main" val="352990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2</a:t>
            </a:fld>
            <a:endParaRPr lang="en-CA"/>
          </a:p>
        </p:txBody>
      </p:sp>
    </p:spTree>
    <p:extLst>
      <p:ext uri="{BB962C8B-B14F-4D97-AF65-F5344CB8AC3E}">
        <p14:creationId xmlns:p14="http://schemas.microsoft.com/office/powerpoint/2010/main" val="1268895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26</a:t>
            </a:fld>
            <a:endParaRPr lang="en-CA"/>
          </a:p>
        </p:txBody>
      </p:sp>
    </p:spTree>
    <p:extLst>
      <p:ext uri="{BB962C8B-B14F-4D97-AF65-F5344CB8AC3E}">
        <p14:creationId xmlns:p14="http://schemas.microsoft.com/office/powerpoint/2010/main" val="3400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29</a:t>
            </a:fld>
            <a:endParaRPr lang="en-CA"/>
          </a:p>
        </p:txBody>
      </p:sp>
    </p:spTree>
    <p:extLst>
      <p:ext uri="{BB962C8B-B14F-4D97-AF65-F5344CB8AC3E}">
        <p14:creationId xmlns:p14="http://schemas.microsoft.com/office/powerpoint/2010/main" val="352410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32</a:t>
            </a:fld>
            <a:endParaRPr lang="en-CA"/>
          </a:p>
        </p:txBody>
      </p:sp>
    </p:spTree>
    <p:extLst>
      <p:ext uri="{BB962C8B-B14F-4D97-AF65-F5344CB8AC3E}">
        <p14:creationId xmlns:p14="http://schemas.microsoft.com/office/powerpoint/2010/main" val="525243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33</a:t>
            </a:fld>
            <a:endParaRPr lang="en-CA"/>
          </a:p>
        </p:txBody>
      </p:sp>
    </p:spTree>
    <p:extLst>
      <p:ext uri="{BB962C8B-B14F-4D97-AF65-F5344CB8AC3E}">
        <p14:creationId xmlns:p14="http://schemas.microsoft.com/office/powerpoint/2010/main" val="77960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34</a:t>
            </a:fld>
            <a:endParaRPr lang="en-CA"/>
          </a:p>
        </p:txBody>
      </p:sp>
    </p:spTree>
    <p:extLst>
      <p:ext uri="{BB962C8B-B14F-4D97-AF65-F5344CB8AC3E}">
        <p14:creationId xmlns:p14="http://schemas.microsoft.com/office/powerpoint/2010/main" val="152617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35</a:t>
            </a:fld>
            <a:endParaRPr lang="en-CA"/>
          </a:p>
        </p:txBody>
      </p:sp>
    </p:spTree>
    <p:extLst>
      <p:ext uri="{BB962C8B-B14F-4D97-AF65-F5344CB8AC3E}">
        <p14:creationId xmlns:p14="http://schemas.microsoft.com/office/powerpoint/2010/main" val="1280160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37</a:t>
            </a:fld>
            <a:endParaRPr lang="en-CA"/>
          </a:p>
        </p:txBody>
      </p:sp>
    </p:spTree>
    <p:extLst>
      <p:ext uri="{BB962C8B-B14F-4D97-AF65-F5344CB8AC3E}">
        <p14:creationId xmlns:p14="http://schemas.microsoft.com/office/powerpoint/2010/main" val="1740313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38</a:t>
            </a:fld>
            <a:endParaRPr lang="en-CA"/>
          </a:p>
        </p:txBody>
      </p:sp>
    </p:spTree>
    <p:extLst>
      <p:ext uri="{BB962C8B-B14F-4D97-AF65-F5344CB8AC3E}">
        <p14:creationId xmlns:p14="http://schemas.microsoft.com/office/powerpoint/2010/main" val="435722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40</a:t>
            </a:fld>
            <a:endParaRPr lang="en-CA"/>
          </a:p>
        </p:txBody>
      </p:sp>
    </p:spTree>
    <p:extLst>
      <p:ext uri="{BB962C8B-B14F-4D97-AF65-F5344CB8AC3E}">
        <p14:creationId xmlns:p14="http://schemas.microsoft.com/office/powerpoint/2010/main" val="1905043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41</a:t>
            </a:fld>
            <a:endParaRPr lang="en-CA"/>
          </a:p>
        </p:txBody>
      </p:sp>
    </p:spTree>
    <p:extLst>
      <p:ext uri="{BB962C8B-B14F-4D97-AF65-F5344CB8AC3E}">
        <p14:creationId xmlns:p14="http://schemas.microsoft.com/office/powerpoint/2010/main" val="355695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3</a:t>
            </a:fld>
            <a:endParaRPr lang="en-CA"/>
          </a:p>
        </p:txBody>
      </p:sp>
    </p:spTree>
    <p:extLst>
      <p:ext uri="{BB962C8B-B14F-4D97-AF65-F5344CB8AC3E}">
        <p14:creationId xmlns:p14="http://schemas.microsoft.com/office/powerpoint/2010/main" val="2234572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56</a:t>
            </a:fld>
            <a:endParaRPr lang="en-CA"/>
          </a:p>
        </p:txBody>
      </p:sp>
    </p:spTree>
    <p:extLst>
      <p:ext uri="{BB962C8B-B14F-4D97-AF65-F5344CB8AC3E}">
        <p14:creationId xmlns:p14="http://schemas.microsoft.com/office/powerpoint/2010/main" val="3475693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58</a:t>
            </a:fld>
            <a:endParaRPr lang="en-CA"/>
          </a:p>
        </p:txBody>
      </p:sp>
    </p:spTree>
    <p:extLst>
      <p:ext uri="{BB962C8B-B14F-4D97-AF65-F5344CB8AC3E}">
        <p14:creationId xmlns:p14="http://schemas.microsoft.com/office/powerpoint/2010/main" val="554135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60</a:t>
            </a:fld>
            <a:endParaRPr lang="en-CA"/>
          </a:p>
        </p:txBody>
      </p:sp>
    </p:spTree>
    <p:extLst>
      <p:ext uri="{BB962C8B-B14F-4D97-AF65-F5344CB8AC3E}">
        <p14:creationId xmlns:p14="http://schemas.microsoft.com/office/powerpoint/2010/main" val="1688148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61</a:t>
            </a:fld>
            <a:endParaRPr lang="en-CA"/>
          </a:p>
        </p:txBody>
      </p:sp>
    </p:spTree>
    <p:extLst>
      <p:ext uri="{BB962C8B-B14F-4D97-AF65-F5344CB8AC3E}">
        <p14:creationId xmlns:p14="http://schemas.microsoft.com/office/powerpoint/2010/main" val="989712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62</a:t>
            </a:fld>
            <a:endParaRPr lang="en-CA"/>
          </a:p>
        </p:txBody>
      </p:sp>
    </p:spTree>
    <p:extLst>
      <p:ext uri="{BB962C8B-B14F-4D97-AF65-F5344CB8AC3E}">
        <p14:creationId xmlns:p14="http://schemas.microsoft.com/office/powerpoint/2010/main" val="673947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63</a:t>
            </a:fld>
            <a:endParaRPr lang="en-CA"/>
          </a:p>
        </p:txBody>
      </p:sp>
    </p:spTree>
    <p:extLst>
      <p:ext uri="{BB962C8B-B14F-4D97-AF65-F5344CB8AC3E}">
        <p14:creationId xmlns:p14="http://schemas.microsoft.com/office/powerpoint/2010/main" val="1928300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64</a:t>
            </a:fld>
            <a:endParaRPr lang="en-CA"/>
          </a:p>
        </p:txBody>
      </p:sp>
    </p:spTree>
    <p:extLst>
      <p:ext uri="{BB962C8B-B14F-4D97-AF65-F5344CB8AC3E}">
        <p14:creationId xmlns:p14="http://schemas.microsoft.com/office/powerpoint/2010/main" val="177766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6</a:t>
            </a:fld>
            <a:endParaRPr lang="en-CA"/>
          </a:p>
        </p:txBody>
      </p:sp>
    </p:spTree>
    <p:extLst>
      <p:ext uri="{BB962C8B-B14F-4D97-AF65-F5344CB8AC3E}">
        <p14:creationId xmlns:p14="http://schemas.microsoft.com/office/powerpoint/2010/main" val="203263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7</a:t>
            </a:fld>
            <a:endParaRPr lang="en-CA" dirty="0"/>
          </a:p>
        </p:txBody>
      </p:sp>
    </p:spTree>
    <p:extLst>
      <p:ext uri="{BB962C8B-B14F-4D97-AF65-F5344CB8AC3E}">
        <p14:creationId xmlns:p14="http://schemas.microsoft.com/office/powerpoint/2010/main" val="2550291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8</a:t>
            </a:fld>
            <a:endParaRPr lang="en-CA"/>
          </a:p>
        </p:txBody>
      </p:sp>
    </p:spTree>
    <p:extLst>
      <p:ext uri="{BB962C8B-B14F-4D97-AF65-F5344CB8AC3E}">
        <p14:creationId xmlns:p14="http://schemas.microsoft.com/office/powerpoint/2010/main" val="68862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9</a:t>
            </a:fld>
            <a:endParaRPr lang="en-CA" dirty="0"/>
          </a:p>
        </p:txBody>
      </p:sp>
    </p:spTree>
    <p:extLst>
      <p:ext uri="{BB962C8B-B14F-4D97-AF65-F5344CB8AC3E}">
        <p14:creationId xmlns:p14="http://schemas.microsoft.com/office/powerpoint/2010/main" val="3489273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0A3A608-B1F6-46F0-AC84-B9A0B95B6270}" type="slidenum">
              <a:rPr lang="en-CA" smtClean="0"/>
              <a:pPr/>
              <a:t>10</a:t>
            </a:fld>
            <a:endParaRPr lang="en-CA"/>
          </a:p>
        </p:txBody>
      </p:sp>
    </p:spTree>
    <p:extLst>
      <p:ext uri="{BB962C8B-B14F-4D97-AF65-F5344CB8AC3E}">
        <p14:creationId xmlns:p14="http://schemas.microsoft.com/office/powerpoint/2010/main" val="317263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A3A608-B1F6-46F0-AC84-B9A0B95B6270}" type="slidenum">
              <a:rPr lang="en-CA" smtClean="0"/>
              <a:pPr/>
              <a:t>11</a:t>
            </a:fld>
            <a:endParaRPr lang="en-CA"/>
          </a:p>
        </p:txBody>
      </p:sp>
    </p:spTree>
    <p:extLst>
      <p:ext uri="{BB962C8B-B14F-4D97-AF65-F5344CB8AC3E}">
        <p14:creationId xmlns:p14="http://schemas.microsoft.com/office/powerpoint/2010/main" val="416541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technicalcover.jpg"/>
          <p:cNvPicPr>
            <a:picLocks noChangeAspect="1"/>
          </p:cNvPicPr>
          <p:nvPr userDrawn="1"/>
        </p:nvPicPr>
        <p:blipFill>
          <a:blip r:embed="rId2"/>
          <a:srcRect l="3098"/>
          <a:stretch>
            <a:fillRect/>
          </a:stretch>
        </p:blipFill>
        <p:spPr>
          <a:xfrm>
            <a:off x="0" y="0"/>
            <a:ext cx="9144000" cy="6858000"/>
          </a:xfrm>
          <a:prstGeom prst="rect">
            <a:avLst/>
          </a:prstGeom>
        </p:spPr>
      </p:pic>
      <p:sp>
        <p:nvSpPr>
          <p:cNvPr id="2" name="Title 1"/>
          <p:cNvSpPr>
            <a:spLocks noGrp="1"/>
          </p:cNvSpPr>
          <p:nvPr>
            <p:ph type="ctrTitle"/>
          </p:nvPr>
        </p:nvSpPr>
        <p:spPr>
          <a:xfrm>
            <a:off x="1143000" y="2111375"/>
            <a:ext cx="7772400" cy="1470025"/>
          </a:xfrm>
        </p:spPr>
        <p:txBody>
          <a:bodyPr/>
          <a:lstStyle>
            <a:lvl1pPr algn="l">
              <a:defRPr b="0">
                <a:solidFill>
                  <a:schemeClr val="bg1"/>
                </a:solidFill>
                <a:latin typeface="Garamond"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2819400" y="6096000"/>
            <a:ext cx="6248400" cy="5334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EAB509-5989-48BC-BB92-5165EC0D8420}" type="datetimeFigureOut">
              <a:rPr lang="en-US" smtClean="0"/>
              <a:pPr/>
              <a:t>10/26/2022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DC8748-A4D2-4962-850B-DE22A6C562AF}"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echnicalsecondary.jpg"/>
          <p:cNvPicPr>
            <a:picLocks noChangeAspect="1"/>
          </p:cNvPicPr>
          <p:nvPr/>
        </p:nvPicPr>
        <p:blipFill>
          <a:blip r:embed="rId13"/>
          <a:stretch>
            <a:fillRect/>
          </a:stretch>
        </p:blipFill>
        <p:spPr>
          <a:xfrm>
            <a:off x="0" y="6477000"/>
            <a:ext cx="9144000" cy="381000"/>
          </a:xfrm>
          <a:prstGeom prst="rect">
            <a:avLst/>
          </a:prstGeom>
        </p:spPr>
      </p:pic>
      <p:sp>
        <p:nvSpPr>
          <p:cNvPr id="2" name="Title Placeholder 1"/>
          <p:cNvSpPr>
            <a:spLocks noGrp="1"/>
          </p:cNvSpPr>
          <p:nvPr>
            <p:ph type="title"/>
          </p:nvPr>
        </p:nvSpPr>
        <p:spPr>
          <a:xfrm>
            <a:off x="457200" y="274638"/>
            <a:ext cx="8229600" cy="1020762"/>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457200" y="1676400"/>
            <a:ext cx="8229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2057400" y="6172200"/>
            <a:ext cx="990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AB509-5989-48BC-BB92-5165EC0D8420}" type="datetimeFigureOut">
              <a:rPr lang="en-US" smtClean="0"/>
              <a:pPr/>
              <a:t>10/26/2022</a:t>
            </a:fld>
            <a:endParaRPr lang="en-CA" dirty="0"/>
          </a:p>
        </p:txBody>
      </p:sp>
      <p:sp>
        <p:nvSpPr>
          <p:cNvPr id="5" name="Footer Placeholder 4"/>
          <p:cNvSpPr>
            <a:spLocks noGrp="1"/>
          </p:cNvSpPr>
          <p:nvPr>
            <p:ph type="ftr" sz="quarter" idx="3"/>
          </p:nvPr>
        </p:nvSpPr>
        <p:spPr>
          <a:xfrm>
            <a:off x="3352800" y="61722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1722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8748-A4D2-4962-850B-DE22A6C562AF}"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990033"/>
          </a:solidFill>
          <a:latin typeface="Garamond"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71.jpeg"/><Relationship Id="rId4" Type="http://schemas.openxmlformats.org/officeDocument/2006/relationships/hyperlink" Target="http://www.google.ca/url?sa=i&amp;rct=j&amp;q=&amp;esrc=s&amp;source=images&amp;cd=&amp;cad=rja&amp;uact=8&amp;ved=0ahUKEwj0gPqTsd_MAhUo7oMKHbMZAiAQjRwIBw&amp;url=http://www.online-instagram.com/tag/theDevilWearsBrada&amp;bvm=bv.122129774,d.amc&amp;psig=AFQjCNG08mp43AGnMryEIpZ0hZrqcRa99A&amp;ust=146351515998469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11375"/>
            <a:ext cx="7620000" cy="1470025"/>
          </a:xfrm>
        </p:spPr>
        <p:txBody>
          <a:bodyPr>
            <a:normAutofit fontScale="90000"/>
          </a:bodyPr>
          <a:lstStyle/>
          <a:p>
            <a:pPr algn="ct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dirty="0"/>
            </a:br>
            <a:br>
              <a:rPr lang="en-US" sz="3100" dirty="0">
                <a:latin typeface="+mj-lt"/>
                <a:cs typeface="Arial" panose="020B0604020202020204" pitchFamily="34" charset="0"/>
              </a:rPr>
            </a:br>
            <a:r>
              <a:rPr lang="en-US" sz="3100" dirty="0">
                <a:latin typeface="+mj-lt"/>
                <a:cs typeface="Arial" panose="020B0604020202020204" pitchFamily="34" charset="0"/>
              </a:rPr>
              <a:t>Planner Technical Session</a:t>
            </a:r>
            <a:br>
              <a:rPr lang="en-US" sz="3100" dirty="0">
                <a:latin typeface="+mj-lt"/>
                <a:cs typeface="Arial" panose="020B0604020202020204" pitchFamily="34" charset="0"/>
              </a:rPr>
            </a:br>
            <a:br>
              <a:rPr lang="en-US" sz="3100" dirty="0">
                <a:latin typeface="+mj-lt"/>
                <a:cs typeface="Arial" panose="020B0604020202020204" pitchFamily="34" charset="0"/>
              </a:rPr>
            </a:br>
            <a:r>
              <a:rPr lang="en-CA" sz="4900" b="1" dirty="0">
                <a:latin typeface="Arial" panose="020B0604020202020204" pitchFamily="34" charset="0"/>
                <a:cs typeface="Arial" panose="020B0604020202020204" pitchFamily="34" charset="0"/>
              </a:rPr>
              <a:t>In Banff, Places for Cars, Places for People: </a:t>
            </a:r>
            <a:br>
              <a:rPr lang="en-CA" sz="4900" b="1" dirty="0">
                <a:latin typeface="Arial" panose="020B0604020202020204" pitchFamily="34" charset="0"/>
                <a:cs typeface="Arial" panose="020B0604020202020204" pitchFamily="34" charset="0"/>
              </a:rPr>
            </a:br>
            <a:r>
              <a:rPr lang="en-CA" sz="4900" dirty="0">
                <a:latin typeface="Arial" panose="020B0604020202020204" pitchFamily="34" charset="0"/>
                <a:cs typeface="Arial" panose="020B0604020202020204" pitchFamily="34" charset="0"/>
              </a:rPr>
              <a:t>The Technical Aspects of Joy in Community Spaces</a:t>
            </a:r>
            <a:br>
              <a:rPr lang="en-US" sz="3100" dirty="0">
                <a:latin typeface="+mn-lt"/>
              </a:rPr>
            </a:br>
            <a:r>
              <a:rPr lang="en-US" sz="2700" dirty="0">
                <a:latin typeface="+mn-lt"/>
              </a:rPr>
              <a:t> </a:t>
            </a:r>
            <a:br>
              <a:rPr lang="en-CA" sz="2700" dirty="0">
                <a:latin typeface="+mn-lt"/>
              </a:rPr>
            </a:br>
            <a:r>
              <a:rPr lang="en-US" sz="2700" dirty="0">
                <a:latin typeface="+mn-lt"/>
                <a:cs typeface="Arial" panose="020B0604020202020204" pitchFamily="34" charset="0"/>
              </a:rPr>
              <a:t> </a:t>
            </a:r>
            <a:br>
              <a:rPr lang="en-US" sz="2700" dirty="0">
                <a:latin typeface="+mn-lt"/>
                <a:cs typeface="Arial" panose="020B0604020202020204" pitchFamily="34" charset="0"/>
              </a:rPr>
            </a:br>
            <a:br>
              <a:rPr lang="en-US" dirty="0">
                <a:latin typeface="Euphemia" panose="020B0503040102020104" pitchFamily="34" charset="0"/>
              </a:rPr>
            </a:br>
            <a:endParaRPr lang="en-CA" dirty="0">
              <a:latin typeface="Euphemia" panose="020B0503040102020104" pitchFamily="34" charset="0"/>
            </a:endParaRPr>
          </a:p>
        </p:txBody>
      </p:sp>
      <p:sp>
        <p:nvSpPr>
          <p:cNvPr id="3" name="Subtitle 2"/>
          <p:cNvSpPr>
            <a:spLocks noGrp="1"/>
          </p:cNvSpPr>
          <p:nvPr>
            <p:ph type="subTitle" idx="1"/>
          </p:nvPr>
        </p:nvSpPr>
        <p:spPr/>
        <p:txBody>
          <a:bodyPr>
            <a:normAutofit fontScale="55000" lnSpcReduction="20000"/>
          </a:bodyPr>
          <a:lstStyle/>
          <a:p>
            <a:r>
              <a:rPr lang="en-CA" sz="2900" dirty="0"/>
              <a:t>Darren Enns, Director, Planning and Development</a:t>
            </a:r>
          </a:p>
          <a:p>
            <a:r>
              <a:rPr lang="en-CA" sz="2900" dirty="0"/>
              <a:t>Friday, October 14  2022</a:t>
            </a:r>
          </a:p>
          <a:p>
            <a:endParaRPr lang="en-CA" sz="1600" dirty="0"/>
          </a:p>
          <a:p>
            <a:endParaRPr lang="en-C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39794" y="1523999"/>
            <a:ext cx="9061342" cy="3687029"/>
          </a:xfrm>
          <a:prstGeom prst="rect">
            <a:avLst/>
          </a:prstGeom>
        </p:spPr>
      </p:pic>
    </p:spTree>
    <p:extLst>
      <p:ext uri="{BB962C8B-B14F-4D97-AF65-F5344CB8AC3E}">
        <p14:creationId xmlns:p14="http://schemas.microsoft.com/office/powerpoint/2010/main" val="416029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EF0B-05CB-7089-A027-0FBEFCC0A40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AB319C9E-6D06-659A-6241-7A30A646F6A4}"/>
              </a:ext>
            </a:extLst>
          </p:cNvPr>
          <p:cNvSpPr>
            <a:spLocks noGrp="1"/>
          </p:cNvSpPr>
          <p:nvPr>
            <p:ph idx="1"/>
          </p:nvPr>
        </p:nvSpPr>
        <p:spPr/>
        <p:txBody>
          <a:bodyPr/>
          <a:lstStyle/>
          <a:p>
            <a:endParaRPr lang="en-CA"/>
          </a:p>
        </p:txBody>
      </p:sp>
      <p:pic>
        <p:nvPicPr>
          <p:cNvPr id="2050" name="Picture 2" descr="Fairmont Banff Springs, Banff – Updated 2022 Prices">
            <a:extLst>
              <a:ext uri="{FF2B5EF4-FFF2-40B4-BE49-F238E27FC236}">
                <a16:creationId xmlns:a16="http://schemas.microsoft.com/office/drawing/2014/main" id="{08AC7D52-4DF5-3A13-64EF-F4F5C7186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70" y="274638"/>
            <a:ext cx="8036859" cy="602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3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DB55-24E3-B86D-65E0-085A736A921B}"/>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E19742D8-C0A2-4A06-1AC0-62F2C7AB3F23}"/>
              </a:ext>
            </a:extLst>
          </p:cNvPr>
          <p:cNvSpPr>
            <a:spLocks noGrp="1"/>
          </p:cNvSpPr>
          <p:nvPr>
            <p:ph idx="1"/>
          </p:nvPr>
        </p:nvSpPr>
        <p:spPr/>
        <p:txBody>
          <a:bodyPr/>
          <a:lstStyle/>
          <a:p>
            <a:endParaRPr lang="en-CA"/>
          </a:p>
        </p:txBody>
      </p:sp>
      <p:pic>
        <p:nvPicPr>
          <p:cNvPr id="5" name="Picture 2" descr="The Canadian at Banff in 1982. Photo by Manfred Kopka.">
            <a:extLst>
              <a:ext uri="{FF2B5EF4-FFF2-40B4-BE49-F238E27FC236}">
                <a16:creationId xmlns:a16="http://schemas.microsoft.com/office/drawing/2014/main" id="{A7408642-87D2-BB66-BB10-280962735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914400"/>
            <a:ext cx="8458200" cy="475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42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70EA-BC48-8CAA-6347-6120E003D0CE}"/>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C47979F-92FD-3A52-EF8E-02B22D1ADD9A}"/>
              </a:ext>
            </a:extLst>
          </p:cNvPr>
          <p:cNvSpPr>
            <a:spLocks noGrp="1"/>
          </p:cNvSpPr>
          <p:nvPr>
            <p:ph idx="1"/>
          </p:nvPr>
        </p:nvSpPr>
        <p:spPr/>
        <p:txBody>
          <a:bodyPr/>
          <a:lstStyle/>
          <a:p>
            <a:endParaRPr lang="en-CA"/>
          </a:p>
        </p:txBody>
      </p:sp>
      <p:pic>
        <p:nvPicPr>
          <p:cNvPr id="4098" name="Picture 2" descr="Lake Louise braces for busy long weekend - RMOToday.com">
            <a:extLst>
              <a:ext uri="{FF2B5EF4-FFF2-40B4-BE49-F238E27FC236}">
                <a16:creationId xmlns:a16="http://schemas.microsoft.com/office/drawing/2014/main" id="{3EA340FD-A8C6-279F-B3F3-219878424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399"/>
            <a:ext cx="8229600" cy="533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69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DB55-24E3-B86D-65E0-085A736A921B}"/>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E19742D8-C0A2-4A06-1AC0-62F2C7AB3F23}"/>
              </a:ext>
            </a:extLst>
          </p:cNvPr>
          <p:cNvSpPr>
            <a:spLocks noGrp="1"/>
          </p:cNvSpPr>
          <p:nvPr>
            <p:ph idx="1"/>
          </p:nvPr>
        </p:nvSpPr>
        <p:spPr>
          <a:xfrm>
            <a:off x="457200" y="5187124"/>
            <a:ext cx="8229600" cy="939039"/>
          </a:xfrm>
        </p:spPr>
        <p:txBody>
          <a:bodyPr/>
          <a:lstStyle/>
          <a:p>
            <a:r>
              <a:rPr lang="en-CA" dirty="0"/>
              <a:t>Calgary to Banff : 80 miles</a:t>
            </a:r>
          </a:p>
        </p:txBody>
      </p:sp>
      <p:pic>
        <p:nvPicPr>
          <p:cNvPr id="6146" name="Picture 2" descr="Calgary to Banff: The Complete Travel Guide | crackmacs.ca">
            <a:extLst>
              <a:ext uri="{FF2B5EF4-FFF2-40B4-BE49-F238E27FC236}">
                <a16:creationId xmlns:a16="http://schemas.microsoft.com/office/drawing/2014/main" id="{03E6E404-E326-0D05-66DF-95A46EABE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48" y="276431"/>
            <a:ext cx="8457304" cy="49106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809 Calgary Banff Stock Photos - Free &amp; Royalty-Free Stock Photos from  Dreamstime">
            <a:extLst>
              <a:ext uri="{FF2B5EF4-FFF2-40B4-BE49-F238E27FC236}">
                <a16:creationId xmlns:a16="http://schemas.microsoft.com/office/drawing/2014/main" id="{F6DA0306-ACA7-220C-1387-4B9BA55017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000"/>
          <a:stretch/>
        </p:blipFill>
        <p:spPr bwMode="auto">
          <a:xfrm>
            <a:off x="435684" y="415614"/>
            <a:ext cx="1697915" cy="240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3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7255-110C-14DE-52C4-90191AAECE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195306-DB4E-6D13-BB9D-0AC76A8CC2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08C460-E165-0235-35E4-42D45EB73183}"/>
              </a:ext>
            </a:extLst>
          </p:cNvPr>
          <p:cNvPicPr>
            <a:picLocks noChangeAspect="1"/>
          </p:cNvPicPr>
          <p:nvPr/>
        </p:nvPicPr>
        <p:blipFill>
          <a:blip r:embed="rId2"/>
          <a:stretch>
            <a:fillRect/>
          </a:stretch>
        </p:blipFill>
        <p:spPr>
          <a:xfrm>
            <a:off x="685800" y="896252"/>
            <a:ext cx="7772400" cy="5065495"/>
          </a:xfrm>
          <a:prstGeom prst="rect">
            <a:avLst/>
          </a:prstGeom>
        </p:spPr>
      </p:pic>
    </p:spTree>
    <p:extLst>
      <p:ext uri="{BB962C8B-B14F-4D97-AF65-F5344CB8AC3E}">
        <p14:creationId xmlns:p14="http://schemas.microsoft.com/office/powerpoint/2010/main" val="1486469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5AE0-1505-9F69-813D-5034139A1D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76A7D0-3923-8680-C93A-6CE27E87FC6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2410344-5EB3-463F-0B1C-74673F32736E}"/>
              </a:ext>
            </a:extLst>
          </p:cNvPr>
          <p:cNvPicPr>
            <a:picLocks noChangeAspect="1"/>
          </p:cNvPicPr>
          <p:nvPr/>
        </p:nvPicPr>
        <p:blipFill>
          <a:blip r:embed="rId2"/>
          <a:stretch>
            <a:fillRect/>
          </a:stretch>
        </p:blipFill>
        <p:spPr>
          <a:xfrm>
            <a:off x="685800" y="1059366"/>
            <a:ext cx="7772400" cy="4739268"/>
          </a:xfrm>
          <a:prstGeom prst="rect">
            <a:avLst/>
          </a:prstGeom>
        </p:spPr>
      </p:pic>
    </p:spTree>
    <p:extLst>
      <p:ext uri="{BB962C8B-B14F-4D97-AF65-F5344CB8AC3E}">
        <p14:creationId xmlns:p14="http://schemas.microsoft.com/office/powerpoint/2010/main" val="2566202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CA" altLang="en-US" dirty="0"/>
          </a:p>
        </p:txBody>
      </p:sp>
      <p:pic>
        <p:nvPicPr>
          <p:cNvPr id="7171" name="Content Placeholder 3" descr="map_gettinghere_a.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09404" y="533400"/>
            <a:ext cx="6925191" cy="5193894"/>
          </a:xfrm>
        </p:spPr>
      </p:pic>
    </p:spTree>
    <p:extLst>
      <p:ext uri="{BB962C8B-B14F-4D97-AF65-F5344CB8AC3E}">
        <p14:creationId xmlns:p14="http://schemas.microsoft.com/office/powerpoint/2010/main" val="102441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2A12-A314-7413-18DD-F726BD5E4D6E}"/>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12F965B-A873-14E0-68A0-C7434EAD0BEE}"/>
              </a:ext>
            </a:extLst>
          </p:cNvPr>
          <p:cNvSpPr>
            <a:spLocks noGrp="1"/>
          </p:cNvSpPr>
          <p:nvPr>
            <p:ph idx="1"/>
          </p:nvPr>
        </p:nvSpPr>
        <p:spPr/>
        <p:txBody>
          <a:bodyPr/>
          <a:lstStyle/>
          <a:p>
            <a:endParaRPr lang="en-CA"/>
          </a:p>
        </p:txBody>
      </p:sp>
      <p:pic>
        <p:nvPicPr>
          <p:cNvPr id="7172" name="Picture 4" descr="2019 Alberta Population Growth | Mainstreet Equity | Mainstreet">
            <a:extLst>
              <a:ext uri="{FF2B5EF4-FFF2-40B4-BE49-F238E27FC236}">
                <a16:creationId xmlns:a16="http://schemas.microsoft.com/office/drawing/2014/main" id="{A14FA297-E321-38D6-A5CA-D83AB1857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84" y="275534"/>
            <a:ext cx="8334965" cy="536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15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E55A-A972-CDCD-C2FF-39BAE990959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C0A952EB-410A-65B0-6997-67E456A02972}"/>
              </a:ext>
            </a:extLst>
          </p:cNvPr>
          <p:cNvSpPr>
            <a:spLocks noGrp="1"/>
          </p:cNvSpPr>
          <p:nvPr>
            <p:ph idx="1"/>
          </p:nvPr>
        </p:nvSpPr>
        <p:spPr/>
        <p:txBody>
          <a:bodyPr/>
          <a:lstStyle/>
          <a:p>
            <a:endParaRPr lang="en-CA"/>
          </a:p>
        </p:txBody>
      </p:sp>
      <p:pic>
        <p:nvPicPr>
          <p:cNvPr id="8194" name="Picture 2" descr="Aerial gondola unlikely outside of Banff townsite - RMOToday.com">
            <a:extLst>
              <a:ext uri="{FF2B5EF4-FFF2-40B4-BE49-F238E27FC236}">
                <a16:creationId xmlns:a16="http://schemas.microsoft.com/office/drawing/2014/main" id="{B404A237-4FF3-097B-ACE2-BAC446866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85" y="990600"/>
            <a:ext cx="826187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4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Darren Enns, MCIP</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935912" y="2593331"/>
            <a:ext cx="2863488" cy="1826269"/>
          </a:xfrm>
        </p:spPr>
      </p:pic>
      <p:pic>
        <p:nvPicPr>
          <p:cNvPr id="5" name="Picture 4"/>
          <p:cNvPicPr>
            <a:picLocks/>
          </p:cNvPicPr>
          <p:nvPr/>
        </p:nvPicPr>
        <p:blipFill>
          <a:blip r:embed="rId4" cstate="screen">
            <a:extLst>
              <a:ext uri="{28A0092B-C50C-407E-A947-70E740481C1C}">
                <a14:useLocalDpi xmlns:a14="http://schemas.microsoft.com/office/drawing/2010/main"/>
              </a:ext>
            </a:extLst>
          </a:blip>
          <a:stretch>
            <a:fillRect/>
          </a:stretch>
        </p:blipFill>
        <p:spPr>
          <a:xfrm>
            <a:off x="5935506" y="4485314"/>
            <a:ext cx="2860900" cy="176055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26484" y="4485314"/>
            <a:ext cx="2849972" cy="1760554"/>
          </a:xfrm>
          <a:prstGeom prst="rect">
            <a:avLst/>
          </a:prstGeom>
        </p:spPr>
      </p:pic>
      <p:sp>
        <p:nvSpPr>
          <p:cNvPr id="8" name="Content Placeholder 2"/>
          <p:cNvSpPr txBox="1">
            <a:spLocks/>
          </p:cNvSpPr>
          <p:nvPr/>
        </p:nvSpPr>
        <p:spPr>
          <a:xfrm>
            <a:off x="457200" y="1248976"/>
            <a:ext cx="5334000" cy="4096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a:t>Director, Planning and Development, Town of Banff</a:t>
            </a:r>
          </a:p>
          <a:p>
            <a:r>
              <a:rPr lang="en-CA" sz="2400" dirty="0"/>
              <a:t>Land use planner in tourism-based communities in Canada, US, and Caribbean</a:t>
            </a:r>
          </a:p>
          <a:p>
            <a:r>
              <a:rPr lang="en-CA" sz="2400" dirty="0"/>
              <a:t>National Park planning consultant (UN-Habitat Kosovo)</a:t>
            </a:r>
          </a:p>
          <a:p>
            <a:r>
              <a:rPr lang="en-CA" sz="2400" dirty="0"/>
              <a:t>Councillor, Kananaskis Improvement District</a:t>
            </a:r>
            <a:endParaRPr lang="en-US" sz="2400" dirty="0"/>
          </a:p>
        </p:txBody>
      </p:sp>
    </p:spTree>
    <p:extLst>
      <p:ext uri="{BB962C8B-B14F-4D97-AF65-F5344CB8AC3E}">
        <p14:creationId xmlns:p14="http://schemas.microsoft.com/office/powerpoint/2010/main" val="3311068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4471A-CBF4-5FA9-62D3-30E9CC7A350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79CAB028-B173-A13B-B5AE-09961510E3B1}"/>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261B4CFE-C987-AE18-EB8E-0BB65640D28C}"/>
              </a:ext>
            </a:extLst>
          </p:cNvPr>
          <p:cNvPicPr>
            <a:picLocks noChangeAspect="1"/>
          </p:cNvPicPr>
          <p:nvPr/>
        </p:nvPicPr>
        <p:blipFill>
          <a:blip r:embed="rId3"/>
          <a:stretch>
            <a:fillRect/>
          </a:stretch>
        </p:blipFill>
        <p:spPr>
          <a:xfrm>
            <a:off x="115126" y="1143000"/>
            <a:ext cx="8913748" cy="2949931"/>
          </a:xfrm>
          <a:prstGeom prst="rect">
            <a:avLst/>
          </a:prstGeom>
        </p:spPr>
      </p:pic>
    </p:spTree>
    <p:extLst>
      <p:ext uri="{BB962C8B-B14F-4D97-AF65-F5344CB8AC3E}">
        <p14:creationId xmlns:p14="http://schemas.microsoft.com/office/powerpoint/2010/main" val="2889075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BBE5-BAF8-AE03-B476-A08BAA0F001C}"/>
              </a:ext>
            </a:extLst>
          </p:cNvPr>
          <p:cNvSpPr>
            <a:spLocks noGrp="1"/>
          </p:cNvSpPr>
          <p:nvPr>
            <p:ph type="title"/>
          </p:nvPr>
        </p:nvSpPr>
        <p:spPr/>
        <p:txBody>
          <a:bodyPr/>
          <a:lstStyle/>
          <a:p>
            <a:r>
              <a:rPr lang="en-CA" dirty="0"/>
              <a:t>The Four Pillars</a:t>
            </a:r>
          </a:p>
        </p:txBody>
      </p:sp>
      <p:sp>
        <p:nvSpPr>
          <p:cNvPr id="3" name="Content Placeholder 2">
            <a:extLst>
              <a:ext uri="{FF2B5EF4-FFF2-40B4-BE49-F238E27FC236}">
                <a16:creationId xmlns:a16="http://schemas.microsoft.com/office/drawing/2014/main" id="{01688015-FF32-5C8D-22CD-A91D44876C2D}"/>
              </a:ext>
            </a:extLst>
          </p:cNvPr>
          <p:cNvSpPr>
            <a:spLocks noGrp="1"/>
          </p:cNvSpPr>
          <p:nvPr>
            <p:ph idx="1"/>
          </p:nvPr>
        </p:nvSpPr>
        <p:spPr>
          <a:xfrm>
            <a:off x="457200" y="1676400"/>
            <a:ext cx="6876899" cy="4449763"/>
          </a:xfrm>
        </p:spPr>
        <p:txBody>
          <a:bodyPr>
            <a:normAutofit/>
          </a:bodyPr>
          <a:lstStyle/>
          <a:p>
            <a:pPr>
              <a:tabLst>
                <a:tab pos="7020000" algn="r"/>
              </a:tabLst>
            </a:pPr>
            <a:r>
              <a:rPr lang="en-CA" dirty="0"/>
              <a:t>Regional mass transit to Calgary…….....</a:t>
            </a:r>
          </a:p>
          <a:p>
            <a:pPr>
              <a:tabLst>
                <a:tab pos="7020000" algn="r"/>
              </a:tabLst>
            </a:pPr>
            <a:endParaRPr lang="en-CA" dirty="0"/>
          </a:p>
          <a:p>
            <a:pPr>
              <a:tabLst>
                <a:tab pos="7020000" algn="r"/>
              </a:tabLst>
            </a:pPr>
            <a:r>
              <a:rPr lang="en-CA" dirty="0"/>
              <a:t>Intercept Parking at edge of Town……..</a:t>
            </a:r>
          </a:p>
          <a:p>
            <a:pPr>
              <a:tabLst>
                <a:tab pos="7020000" algn="r"/>
              </a:tabLst>
            </a:pPr>
            <a:endParaRPr lang="en-CA" dirty="0"/>
          </a:p>
          <a:p>
            <a:pPr>
              <a:tabLst>
                <a:tab pos="7020000" algn="r"/>
              </a:tabLst>
            </a:pPr>
            <a:r>
              <a:rPr lang="en-CA" dirty="0"/>
              <a:t>Local transit……………………………………….</a:t>
            </a:r>
          </a:p>
          <a:p>
            <a:pPr>
              <a:tabLst>
                <a:tab pos="7020000" algn="r"/>
              </a:tabLst>
            </a:pPr>
            <a:endParaRPr lang="en-CA" dirty="0"/>
          </a:p>
          <a:p>
            <a:pPr>
              <a:tabLst>
                <a:tab pos="7020000" algn="r"/>
              </a:tabLst>
            </a:pPr>
            <a:r>
              <a:rPr lang="en-CA" dirty="0"/>
              <a:t>Disincentives and Incentives…………….</a:t>
            </a:r>
          </a:p>
        </p:txBody>
      </p:sp>
      <p:pic>
        <p:nvPicPr>
          <p:cNvPr id="4" name="Picture 10" descr="transport, Bus, Public transport, traveling, vehicle, train icon">
            <a:extLst>
              <a:ext uri="{FF2B5EF4-FFF2-40B4-BE49-F238E27FC236}">
                <a16:creationId xmlns:a16="http://schemas.microsoft.com/office/drawing/2014/main" id="{ECACB588-B6EF-9F3D-6BE9-713242ED81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2938" y="1153884"/>
            <a:ext cx="1223875" cy="12238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E11610D-B655-87FA-D982-F515B12F34B6}"/>
              </a:ext>
            </a:extLst>
          </p:cNvPr>
          <p:cNvSpPr txBox="1">
            <a:spLocks/>
          </p:cNvSpPr>
          <p:nvPr/>
        </p:nvSpPr>
        <p:spPr>
          <a:xfrm>
            <a:off x="7048854" y="3219048"/>
            <a:ext cx="1721224" cy="8365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CA" sz="1800" dirty="0">
                <a:latin typeface="Arial Rounded MT Bold" panose="020F0704030504030204" pitchFamily="34" charset="0"/>
              </a:rPr>
              <a:t>Intercept</a:t>
            </a:r>
          </a:p>
        </p:txBody>
      </p:sp>
      <p:pic>
        <p:nvPicPr>
          <p:cNvPr id="6" name="Picture 4" descr="Parking Symbol - Free vector graphic on Pixabay">
            <a:extLst>
              <a:ext uri="{FF2B5EF4-FFF2-40B4-BE49-F238E27FC236}">
                <a16:creationId xmlns:a16="http://schemas.microsoft.com/office/drawing/2014/main" id="{B4429738-3E06-2638-1A27-755F347F0E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7937" y="2471736"/>
            <a:ext cx="823061" cy="8230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oam Public Transit (@roamtransit) / Twitter">
            <a:extLst>
              <a:ext uri="{FF2B5EF4-FFF2-40B4-BE49-F238E27FC236}">
                <a16:creationId xmlns:a16="http://schemas.microsoft.com/office/drawing/2014/main" id="{67FD0171-8265-0CE6-5899-D1C401E6A0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3" t="33075" b="30330"/>
          <a:stretch/>
        </p:blipFill>
        <p:spPr bwMode="auto">
          <a:xfrm>
            <a:off x="7227501" y="4055614"/>
            <a:ext cx="1649175" cy="69532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D79C280-C761-BE06-2983-6C2A9140A44F}"/>
              </a:ext>
            </a:extLst>
          </p:cNvPr>
          <p:cNvGrpSpPr/>
          <p:nvPr/>
        </p:nvGrpSpPr>
        <p:grpSpPr>
          <a:xfrm>
            <a:off x="6751842" y="5042743"/>
            <a:ext cx="2084294" cy="980056"/>
            <a:chOff x="5571859" y="4974199"/>
            <a:chExt cx="2486776" cy="1151964"/>
          </a:xfrm>
        </p:grpSpPr>
        <p:pic>
          <p:nvPicPr>
            <p:cNvPr id="8" name="Picture 8" descr="Parking Icon Vector, Paid Parking Icon Stock Vector - Illustration of park,  area: 124470019">
              <a:extLst>
                <a:ext uri="{FF2B5EF4-FFF2-40B4-BE49-F238E27FC236}">
                  <a16:creationId xmlns:a16="http://schemas.microsoft.com/office/drawing/2014/main" id="{FA362DEE-6121-3B4F-D492-ABF5478CC7C0}"/>
                </a:ext>
              </a:extLst>
            </p:cNvPr>
            <p:cNvPicPr>
              <a:picLocks noChangeAspect="1" noChangeArrowheads="1"/>
            </p:cNvPicPr>
            <p:nvPr/>
          </p:nvPicPr>
          <p:blipFill rotWithShape="1">
            <a:blip r:embed="rId5"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ridge Icon Png #291788 - Free Icons Library">
              <a:extLst>
                <a:ext uri="{FF2B5EF4-FFF2-40B4-BE49-F238E27FC236}">
                  <a16:creationId xmlns:a16="http://schemas.microsoft.com/office/drawing/2014/main" id="{C4CD1292-03F7-9B54-07C2-81FEFB7B4B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1916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E6FA-9F31-F861-42C8-3EA836C9F485}"/>
              </a:ext>
            </a:extLst>
          </p:cNvPr>
          <p:cNvSpPr>
            <a:spLocks noGrp="1"/>
          </p:cNvSpPr>
          <p:nvPr>
            <p:ph type="title"/>
          </p:nvPr>
        </p:nvSpPr>
        <p:spPr/>
        <p:txBody>
          <a:bodyPr/>
          <a:lstStyle/>
          <a:p>
            <a:r>
              <a:rPr lang="en-CA" dirty="0"/>
              <a:t>Regional Mass Transit</a:t>
            </a:r>
          </a:p>
        </p:txBody>
      </p:sp>
      <p:sp>
        <p:nvSpPr>
          <p:cNvPr id="3" name="Content Placeholder 2">
            <a:extLst>
              <a:ext uri="{FF2B5EF4-FFF2-40B4-BE49-F238E27FC236}">
                <a16:creationId xmlns:a16="http://schemas.microsoft.com/office/drawing/2014/main" id="{8E022402-DA53-A432-D86A-8BC9C64C3A78}"/>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768BAD90-E0FE-5C98-A389-9D086A38DEE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895600" y="1143000"/>
            <a:ext cx="3962400" cy="5168348"/>
          </a:xfrm>
          <a:prstGeom prst="rect">
            <a:avLst/>
          </a:prstGeom>
        </p:spPr>
      </p:pic>
      <p:pic>
        <p:nvPicPr>
          <p:cNvPr id="7" name="Picture 10" descr="transport, Bus, Public transport, traveling, vehicle, train icon">
            <a:extLst>
              <a:ext uri="{FF2B5EF4-FFF2-40B4-BE49-F238E27FC236}">
                <a16:creationId xmlns:a16="http://schemas.microsoft.com/office/drawing/2014/main" id="{EA4366CC-6568-D95C-3587-0C0DE082B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274638"/>
            <a:ext cx="1020762" cy="10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6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E6FA-9F31-F861-42C8-3EA836C9F485}"/>
              </a:ext>
            </a:extLst>
          </p:cNvPr>
          <p:cNvSpPr>
            <a:spLocks noGrp="1"/>
          </p:cNvSpPr>
          <p:nvPr>
            <p:ph type="title"/>
          </p:nvPr>
        </p:nvSpPr>
        <p:spPr/>
        <p:txBody>
          <a:bodyPr/>
          <a:lstStyle/>
          <a:p>
            <a:r>
              <a:rPr lang="en-CA" dirty="0"/>
              <a:t>Regional Mass Transit</a:t>
            </a:r>
          </a:p>
        </p:txBody>
      </p:sp>
      <p:sp>
        <p:nvSpPr>
          <p:cNvPr id="3" name="Content Placeholder 2">
            <a:extLst>
              <a:ext uri="{FF2B5EF4-FFF2-40B4-BE49-F238E27FC236}">
                <a16:creationId xmlns:a16="http://schemas.microsoft.com/office/drawing/2014/main" id="{8E022402-DA53-A432-D86A-8BC9C64C3A78}"/>
              </a:ext>
            </a:extLst>
          </p:cNvPr>
          <p:cNvSpPr>
            <a:spLocks noGrp="1"/>
          </p:cNvSpPr>
          <p:nvPr>
            <p:ph idx="1"/>
          </p:nvPr>
        </p:nvSpPr>
        <p:spPr/>
        <p:txBody>
          <a:bodyPr/>
          <a:lstStyle/>
          <a:p>
            <a:endParaRPr lang="en-CA"/>
          </a:p>
        </p:txBody>
      </p:sp>
      <p:pic>
        <p:nvPicPr>
          <p:cNvPr id="11266" name="Picture 2" descr="Banff / Canmore FAQ | On-It Regional Transit">
            <a:extLst>
              <a:ext uri="{FF2B5EF4-FFF2-40B4-BE49-F238E27FC236}">
                <a16:creationId xmlns:a16="http://schemas.microsoft.com/office/drawing/2014/main" id="{66F685AF-668B-FC8B-14CD-57A0348D60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1295400"/>
            <a:ext cx="7543800" cy="5030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transport, Bus, Public transport, traveling, vehicle, train icon">
            <a:extLst>
              <a:ext uri="{FF2B5EF4-FFF2-40B4-BE49-F238E27FC236}">
                <a16:creationId xmlns:a16="http://schemas.microsoft.com/office/drawing/2014/main" id="{684DBA31-335D-EA98-937B-8F80CF750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274638"/>
            <a:ext cx="1020762" cy="10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578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067C-6018-1DD9-0AA4-02C1C9973FD8}"/>
              </a:ext>
            </a:extLst>
          </p:cNvPr>
          <p:cNvSpPr>
            <a:spLocks noGrp="1"/>
          </p:cNvSpPr>
          <p:nvPr>
            <p:ph type="title"/>
          </p:nvPr>
        </p:nvSpPr>
        <p:spPr/>
        <p:txBody>
          <a:bodyPr/>
          <a:lstStyle/>
          <a:p>
            <a:r>
              <a:rPr lang="en-CA" dirty="0"/>
              <a:t>Regional Mass Transit</a:t>
            </a:r>
          </a:p>
        </p:txBody>
      </p:sp>
      <p:sp>
        <p:nvSpPr>
          <p:cNvPr id="3" name="Content Placeholder 2">
            <a:extLst>
              <a:ext uri="{FF2B5EF4-FFF2-40B4-BE49-F238E27FC236}">
                <a16:creationId xmlns:a16="http://schemas.microsoft.com/office/drawing/2014/main" id="{4C2D8BDB-8592-B18B-9F7A-57840E59128E}"/>
              </a:ext>
            </a:extLst>
          </p:cNvPr>
          <p:cNvSpPr>
            <a:spLocks noGrp="1"/>
          </p:cNvSpPr>
          <p:nvPr>
            <p:ph idx="1"/>
          </p:nvPr>
        </p:nvSpPr>
        <p:spPr/>
        <p:txBody>
          <a:bodyPr/>
          <a:lstStyle/>
          <a:p>
            <a:endParaRPr lang="en-CA"/>
          </a:p>
        </p:txBody>
      </p:sp>
      <p:pic>
        <p:nvPicPr>
          <p:cNvPr id="12290" name="Picture 2" descr="Jan Waterous of Liricon Capital says her company has already put up roughly $105m and is waiting on the province to commit. ">
            <a:extLst>
              <a:ext uri="{FF2B5EF4-FFF2-40B4-BE49-F238E27FC236}">
                <a16:creationId xmlns:a16="http://schemas.microsoft.com/office/drawing/2014/main" id="{7126CE5B-B2DF-DFAD-DB3C-B3ED07B9C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661160"/>
            <a:ext cx="7086600" cy="40022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ransport, Bus, Public transport, traveling, vehicle, train icon">
            <a:extLst>
              <a:ext uri="{FF2B5EF4-FFF2-40B4-BE49-F238E27FC236}">
                <a16:creationId xmlns:a16="http://schemas.microsoft.com/office/drawing/2014/main" id="{65995F83-188C-B2B4-3095-7976D07D31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274638"/>
            <a:ext cx="1020762" cy="10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528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3BF9-1205-FC6B-0D6D-4C55A0205B3C}"/>
              </a:ext>
            </a:extLst>
          </p:cNvPr>
          <p:cNvSpPr>
            <a:spLocks noGrp="1"/>
          </p:cNvSpPr>
          <p:nvPr>
            <p:ph type="title"/>
          </p:nvPr>
        </p:nvSpPr>
        <p:spPr/>
        <p:txBody>
          <a:bodyPr/>
          <a:lstStyle/>
          <a:p>
            <a:r>
              <a:rPr lang="en-CA" dirty="0"/>
              <a:t>Regional Mass Transit</a:t>
            </a:r>
          </a:p>
        </p:txBody>
      </p:sp>
      <p:sp>
        <p:nvSpPr>
          <p:cNvPr id="3" name="Content Placeholder 2">
            <a:extLst>
              <a:ext uri="{FF2B5EF4-FFF2-40B4-BE49-F238E27FC236}">
                <a16:creationId xmlns:a16="http://schemas.microsoft.com/office/drawing/2014/main" id="{710E9CCA-93D9-0512-0F72-C3CA142FB000}"/>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8B09FE9D-F09F-12F1-8F54-B6A4231FE2BC}"/>
              </a:ext>
            </a:extLst>
          </p:cNvPr>
          <p:cNvPicPr>
            <a:picLocks noChangeAspect="1"/>
          </p:cNvPicPr>
          <p:nvPr/>
        </p:nvPicPr>
        <p:blipFill>
          <a:blip r:embed="rId3"/>
          <a:stretch>
            <a:fillRect/>
          </a:stretch>
        </p:blipFill>
        <p:spPr>
          <a:xfrm>
            <a:off x="1371600" y="1327673"/>
            <a:ext cx="6781800" cy="4871277"/>
          </a:xfrm>
          <a:prstGeom prst="rect">
            <a:avLst/>
          </a:prstGeom>
        </p:spPr>
      </p:pic>
      <p:cxnSp>
        <p:nvCxnSpPr>
          <p:cNvPr id="7" name="Straight Connector 6">
            <a:extLst>
              <a:ext uri="{FF2B5EF4-FFF2-40B4-BE49-F238E27FC236}">
                <a16:creationId xmlns:a16="http://schemas.microsoft.com/office/drawing/2014/main" id="{7956A530-4A5D-E8CB-58F2-9D808AE7038D}"/>
              </a:ext>
            </a:extLst>
          </p:cNvPr>
          <p:cNvCxnSpPr/>
          <p:nvPr/>
        </p:nvCxnSpPr>
        <p:spPr>
          <a:xfrm>
            <a:off x="1981200" y="4169484"/>
            <a:ext cx="5638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458EC-63CD-0E57-B84F-FED9B49A7DAE}"/>
              </a:ext>
            </a:extLst>
          </p:cNvPr>
          <p:cNvCxnSpPr>
            <a:cxnSpLocks/>
          </p:cNvCxnSpPr>
          <p:nvPr/>
        </p:nvCxnSpPr>
        <p:spPr>
          <a:xfrm>
            <a:off x="1524000" y="4485042"/>
            <a:ext cx="152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descr="transport, Bus, Public transport, traveling, vehicle, train icon">
            <a:extLst>
              <a:ext uri="{FF2B5EF4-FFF2-40B4-BE49-F238E27FC236}">
                <a16:creationId xmlns:a16="http://schemas.microsoft.com/office/drawing/2014/main" id="{311916D5-A661-0192-A7DC-E32C5E9889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274638"/>
            <a:ext cx="1020762" cy="10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3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5FE9-42A7-2FB0-4E13-B90CC86F6560}"/>
              </a:ext>
            </a:extLst>
          </p:cNvPr>
          <p:cNvSpPr>
            <a:spLocks noGrp="1"/>
          </p:cNvSpPr>
          <p:nvPr>
            <p:ph type="title"/>
          </p:nvPr>
        </p:nvSpPr>
        <p:spPr/>
        <p:txBody>
          <a:bodyPr/>
          <a:lstStyle/>
          <a:p>
            <a:r>
              <a:rPr lang="en-CA" dirty="0"/>
              <a:t>Regional Mass Transit</a:t>
            </a:r>
          </a:p>
        </p:txBody>
      </p:sp>
      <p:sp>
        <p:nvSpPr>
          <p:cNvPr id="3" name="Content Placeholder 2">
            <a:extLst>
              <a:ext uri="{FF2B5EF4-FFF2-40B4-BE49-F238E27FC236}">
                <a16:creationId xmlns:a16="http://schemas.microsoft.com/office/drawing/2014/main" id="{F0E933E7-53A8-8D28-A593-FB7612C5AED8}"/>
              </a:ext>
            </a:extLst>
          </p:cNvPr>
          <p:cNvSpPr>
            <a:spLocks noGrp="1"/>
          </p:cNvSpPr>
          <p:nvPr>
            <p:ph idx="1"/>
          </p:nvPr>
        </p:nvSpPr>
        <p:spPr/>
        <p:txBody>
          <a:bodyPr/>
          <a:lstStyle/>
          <a:p>
            <a:r>
              <a:rPr lang="en-CA" dirty="0"/>
              <a:t>What we’re learning:</a:t>
            </a:r>
          </a:p>
          <a:p>
            <a:pPr lvl="1"/>
            <a:r>
              <a:rPr lang="en-CA" dirty="0"/>
              <a:t>Starting small and scaling up can be helpful</a:t>
            </a:r>
          </a:p>
          <a:p>
            <a:pPr lvl="1"/>
            <a:r>
              <a:rPr lang="en-CA" dirty="0"/>
              <a:t>Critical to have higher level’s of government on-board</a:t>
            </a:r>
          </a:p>
          <a:p>
            <a:pPr lvl="1"/>
            <a:r>
              <a:rPr lang="en-CA" dirty="0"/>
              <a:t>Still huge opportunity for regional mode shift</a:t>
            </a:r>
          </a:p>
          <a:p>
            <a:pPr lvl="1"/>
            <a:endParaRPr lang="en-CA" dirty="0"/>
          </a:p>
          <a:p>
            <a:endParaRPr lang="en-CA" dirty="0"/>
          </a:p>
        </p:txBody>
      </p:sp>
      <p:pic>
        <p:nvPicPr>
          <p:cNvPr id="4" name="Picture 10" descr="transport, Bus, Public transport, traveling, vehicle, train icon">
            <a:extLst>
              <a:ext uri="{FF2B5EF4-FFF2-40B4-BE49-F238E27FC236}">
                <a16:creationId xmlns:a16="http://schemas.microsoft.com/office/drawing/2014/main" id="{7FCE113A-DB11-4A66-80F6-F91AAF7709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4638" y="274638"/>
            <a:ext cx="1020762" cy="10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30FC-923C-3753-6467-C4687139E0F9}"/>
              </a:ext>
            </a:extLst>
          </p:cNvPr>
          <p:cNvSpPr>
            <a:spLocks noGrp="1"/>
          </p:cNvSpPr>
          <p:nvPr>
            <p:ph type="title"/>
          </p:nvPr>
        </p:nvSpPr>
        <p:spPr/>
        <p:txBody>
          <a:bodyPr/>
          <a:lstStyle/>
          <a:p>
            <a:r>
              <a:rPr lang="en-CA" dirty="0"/>
              <a:t>Intercept Parking</a:t>
            </a:r>
          </a:p>
        </p:txBody>
      </p:sp>
      <p:pic>
        <p:nvPicPr>
          <p:cNvPr id="6" name="Picture 5">
            <a:extLst>
              <a:ext uri="{FF2B5EF4-FFF2-40B4-BE49-F238E27FC236}">
                <a16:creationId xmlns:a16="http://schemas.microsoft.com/office/drawing/2014/main" id="{F3585AE8-80E2-80AA-D6F1-25E55FBF16D2}"/>
              </a:ext>
            </a:extLst>
          </p:cNvPr>
          <p:cNvPicPr>
            <a:picLocks noChangeAspect="1"/>
          </p:cNvPicPr>
          <p:nvPr/>
        </p:nvPicPr>
        <p:blipFill>
          <a:blip r:embed="rId2"/>
          <a:stretch>
            <a:fillRect/>
          </a:stretch>
        </p:blipFill>
        <p:spPr>
          <a:xfrm>
            <a:off x="7772400" y="268493"/>
            <a:ext cx="1066800" cy="1028700"/>
          </a:xfrm>
          <a:prstGeom prst="rect">
            <a:avLst/>
          </a:prstGeom>
        </p:spPr>
      </p:pic>
      <p:sp>
        <p:nvSpPr>
          <p:cNvPr id="3" name="Content Placeholder 2">
            <a:extLst>
              <a:ext uri="{FF2B5EF4-FFF2-40B4-BE49-F238E27FC236}">
                <a16:creationId xmlns:a16="http://schemas.microsoft.com/office/drawing/2014/main" id="{7A707ED3-D3BD-1CBB-64AC-73E24C1871A7}"/>
              </a:ext>
            </a:extLst>
          </p:cNvPr>
          <p:cNvSpPr>
            <a:spLocks noGrp="1"/>
          </p:cNvSpPr>
          <p:nvPr>
            <p:ph idx="1"/>
          </p:nvPr>
        </p:nvSpPr>
        <p:spPr>
          <a:xfrm>
            <a:off x="457200" y="1676400"/>
            <a:ext cx="8229600" cy="4449763"/>
          </a:xfrm>
        </p:spPr>
        <p:txBody>
          <a:bodyPr/>
          <a:lstStyle/>
          <a:p>
            <a:r>
              <a:rPr lang="en-CA" dirty="0"/>
              <a:t>Preventing / encouraging vehicles from entering the road system</a:t>
            </a:r>
          </a:p>
          <a:p>
            <a:r>
              <a:rPr lang="en-CA" dirty="0"/>
              <a:t>Initial point of contact at entry to Town</a:t>
            </a:r>
          </a:p>
          <a:p>
            <a:r>
              <a:rPr lang="en-CA" dirty="0"/>
              <a:t>Proximity that allows for walking and transit</a:t>
            </a:r>
          </a:p>
          <a:p>
            <a:r>
              <a:rPr lang="en-CA" dirty="0"/>
              <a:t>Convenience that rivals the private vehicle</a:t>
            </a:r>
          </a:p>
          <a:p>
            <a:pPr lvl="1"/>
            <a:endParaRPr lang="en-CA" dirty="0"/>
          </a:p>
          <a:p>
            <a:endParaRPr lang="en-CA" dirty="0"/>
          </a:p>
        </p:txBody>
      </p:sp>
    </p:spTree>
    <p:extLst>
      <p:ext uri="{BB962C8B-B14F-4D97-AF65-F5344CB8AC3E}">
        <p14:creationId xmlns:p14="http://schemas.microsoft.com/office/powerpoint/2010/main" val="797415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FFCABD3-EE18-6CBC-ADAE-8489A7AD575B}"/>
              </a:ext>
            </a:extLst>
          </p:cNvPr>
          <p:cNvGrpSpPr/>
          <p:nvPr/>
        </p:nvGrpSpPr>
        <p:grpSpPr>
          <a:xfrm>
            <a:off x="-304800" y="0"/>
            <a:ext cx="9906000" cy="8040242"/>
            <a:chOff x="27791" y="-304800"/>
            <a:chExt cx="9421009" cy="7646597"/>
          </a:xfrm>
        </p:grpSpPr>
        <p:pic>
          <p:nvPicPr>
            <p:cNvPr id="5" name="Picture 4">
              <a:extLst>
                <a:ext uri="{FF2B5EF4-FFF2-40B4-BE49-F238E27FC236}">
                  <a16:creationId xmlns:a16="http://schemas.microsoft.com/office/drawing/2014/main" id="{49413C95-9D07-E6A0-BA8B-287A5A54C501}"/>
                </a:ext>
              </a:extLst>
            </p:cNvPr>
            <p:cNvPicPr>
              <a:picLocks noChangeAspect="1"/>
            </p:cNvPicPr>
            <p:nvPr/>
          </p:nvPicPr>
          <p:blipFill>
            <a:blip r:embed="rId2"/>
            <a:stretch>
              <a:fillRect/>
            </a:stretch>
          </p:blipFill>
          <p:spPr>
            <a:xfrm>
              <a:off x="27791" y="1905000"/>
              <a:ext cx="9144000" cy="5436797"/>
            </a:xfrm>
            <a:prstGeom prst="rect">
              <a:avLst/>
            </a:prstGeom>
          </p:spPr>
        </p:pic>
        <p:pic>
          <p:nvPicPr>
            <p:cNvPr id="7" name="Picture 6">
              <a:extLst>
                <a:ext uri="{FF2B5EF4-FFF2-40B4-BE49-F238E27FC236}">
                  <a16:creationId xmlns:a16="http://schemas.microsoft.com/office/drawing/2014/main" id="{8A6F1EBA-3B7B-B6F5-8A82-DF14993E9BD5}"/>
                </a:ext>
              </a:extLst>
            </p:cNvPr>
            <p:cNvPicPr>
              <a:picLocks noChangeAspect="1"/>
            </p:cNvPicPr>
            <p:nvPr/>
          </p:nvPicPr>
          <p:blipFill>
            <a:blip r:embed="rId3"/>
            <a:stretch>
              <a:fillRect/>
            </a:stretch>
          </p:blipFill>
          <p:spPr>
            <a:xfrm>
              <a:off x="304800" y="-304800"/>
              <a:ext cx="9144000" cy="5074276"/>
            </a:xfrm>
            <a:prstGeom prst="rect">
              <a:avLst/>
            </a:prstGeom>
          </p:spPr>
        </p:pic>
      </p:grpSp>
      <p:sp>
        <p:nvSpPr>
          <p:cNvPr id="9" name="Arrow: Right 8">
            <a:extLst>
              <a:ext uri="{FF2B5EF4-FFF2-40B4-BE49-F238E27FC236}">
                <a16:creationId xmlns:a16="http://schemas.microsoft.com/office/drawing/2014/main" id="{8E9B7C72-574F-39F1-CAFA-D6988C1EACC1}"/>
              </a:ext>
            </a:extLst>
          </p:cNvPr>
          <p:cNvSpPr/>
          <p:nvPr/>
        </p:nvSpPr>
        <p:spPr>
          <a:xfrm flipH="1">
            <a:off x="7149269" y="133620"/>
            <a:ext cx="1918531" cy="102905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dirty="0"/>
              <a:t>From Calgary</a:t>
            </a:r>
          </a:p>
        </p:txBody>
      </p:sp>
      <p:sp>
        <p:nvSpPr>
          <p:cNvPr id="10" name="Speech Bubble: Rectangle 9">
            <a:extLst>
              <a:ext uri="{FF2B5EF4-FFF2-40B4-BE49-F238E27FC236}">
                <a16:creationId xmlns:a16="http://schemas.microsoft.com/office/drawing/2014/main" id="{BB4EF1BF-9986-EBA2-ACE8-216E0DAF88A2}"/>
              </a:ext>
            </a:extLst>
          </p:cNvPr>
          <p:cNvSpPr/>
          <p:nvPr/>
        </p:nvSpPr>
        <p:spPr>
          <a:xfrm>
            <a:off x="6477000" y="2133600"/>
            <a:ext cx="1524000" cy="838200"/>
          </a:xfrm>
          <a:prstGeom prst="wedgeRectCallout">
            <a:avLst>
              <a:gd name="adj1" fmla="val -99639"/>
              <a:gd name="adj2" fmla="val -6938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dirty="0"/>
              <a:t>Entrance 1: Banff Avenue</a:t>
            </a:r>
          </a:p>
        </p:txBody>
      </p:sp>
      <p:sp>
        <p:nvSpPr>
          <p:cNvPr id="12" name="Speech Bubble: Rectangle 11">
            <a:extLst>
              <a:ext uri="{FF2B5EF4-FFF2-40B4-BE49-F238E27FC236}">
                <a16:creationId xmlns:a16="http://schemas.microsoft.com/office/drawing/2014/main" id="{3C277660-2472-EC91-EA43-97ACF14A934E}"/>
              </a:ext>
            </a:extLst>
          </p:cNvPr>
          <p:cNvSpPr/>
          <p:nvPr/>
        </p:nvSpPr>
        <p:spPr>
          <a:xfrm>
            <a:off x="366871" y="3347906"/>
            <a:ext cx="1524000" cy="838200"/>
          </a:xfrm>
          <a:prstGeom prst="wedgeRectCallout">
            <a:avLst>
              <a:gd name="adj1" fmla="val 70511"/>
              <a:gd name="adj2" fmla="val -8566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dirty="0"/>
              <a:t>Entrance 2: Mt Norquay</a:t>
            </a:r>
          </a:p>
        </p:txBody>
      </p:sp>
      <p:sp>
        <p:nvSpPr>
          <p:cNvPr id="13" name="Oval 12">
            <a:extLst>
              <a:ext uri="{FF2B5EF4-FFF2-40B4-BE49-F238E27FC236}">
                <a16:creationId xmlns:a16="http://schemas.microsoft.com/office/drawing/2014/main" id="{85CC9549-9BA9-1193-7239-F6CAD0A35B46}"/>
              </a:ext>
            </a:extLst>
          </p:cNvPr>
          <p:cNvSpPr/>
          <p:nvPr/>
        </p:nvSpPr>
        <p:spPr>
          <a:xfrm>
            <a:off x="4108035" y="6032418"/>
            <a:ext cx="463965" cy="46396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CA"/>
          </a:p>
        </p:txBody>
      </p:sp>
      <p:sp>
        <p:nvSpPr>
          <p:cNvPr id="14" name="Oval 13">
            <a:extLst>
              <a:ext uri="{FF2B5EF4-FFF2-40B4-BE49-F238E27FC236}">
                <a16:creationId xmlns:a16="http://schemas.microsoft.com/office/drawing/2014/main" id="{CE556CBB-74CE-C41A-4C45-2EEB214333CC}"/>
              </a:ext>
            </a:extLst>
          </p:cNvPr>
          <p:cNvSpPr/>
          <p:nvPr/>
        </p:nvSpPr>
        <p:spPr>
          <a:xfrm>
            <a:off x="3352801" y="6381288"/>
            <a:ext cx="463965" cy="46396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CA"/>
          </a:p>
        </p:txBody>
      </p:sp>
      <p:sp>
        <p:nvSpPr>
          <p:cNvPr id="15" name="Oval 14">
            <a:extLst>
              <a:ext uri="{FF2B5EF4-FFF2-40B4-BE49-F238E27FC236}">
                <a16:creationId xmlns:a16="http://schemas.microsoft.com/office/drawing/2014/main" id="{E8BFB639-F617-2301-F01A-975FA67118CB}"/>
              </a:ext>
            </a:extLst>
          </p:cNvPr>
          <p:cNvSpPr/>
          <p:nvPr/>
        </p:nvSpPr>
        <p:spPr>
          <a:xfrm>
            <a:off x="2033633" y="4838160"/>
            <a:ext cx="463965" cy="46396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CA"/>
          </a:p>
        </p:txBody>
      </p:sp>
      <p:sp>
        <p:nvSpPr>
          <p:cNvPr id="16" name="Oval 15">
            <a:extLst>
              <a:ext uri="{FF2B5EF4-FFF2-40B4-BE49-F238E27FC236}">
                <a16:creationId xmlns:a16="http://schemas.microsoft.com/office/drawing/2014/main" id="{4C019158-73F5-7547-F0CE-919F724C12BE}"/>
              </a:ext>
            </a:extLst>
          </p:cNvPr>
          <p:cNvSpPr/>
          <p:nvPr/>
        </p:nvSpPr>
        <p:spPr>
          <a:xfrm>
            <a:off x="2971800" y="3997117"/>
            <a:ext cx="463965" cy="46396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CA"/>
          </a:p>
        </p:txBody>
      </p:sp>
      <p:sp>
        <p:nvSpPr>
          <p:cNvPr id="18" name="Speech Bubble: Rectangle 17">
            <a:extLst>
              <a:ext uri="{FF2B5EF4-FFF2-40B4-BE49-F238E27FC236}">
                <a16:creationId xmlns:a16="http://schemas.microsoft.com/office/drawing/2014/main" id="{B0AA9CE6-88FC-09BE-4DAE-8AE10BF59266}"/>
              </a:ext>
            </a:extLst>
          </p:cNvPr>
          <p:cNvSpPr/>
          <p:nvPr/>
        </p:nvSpPr>
        <p:spPr>
          <a:xfrm>
            <a:off x="1080778" y="5987464"/>
            <a:ext cx="1704352" cy="838200"/>
          </a:xfrm>
          <a:prstGeom prst="wedgeRectCallout">
            <a:avLst>
              <a:gd name="adj1" fmla="val 96311"/>
              <a:gd name="adj2" fmla="val 28306"/>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dirty="0"/>
              <a:t>Sulphur Mtn. Gondola</a:t>
            </a:r>
          </a:p>
        </p:txBody>
      </p:sp>
      <p:sp>
        <p:nvSpPr>
          <p:cNvPr id="19" name="Speech Bubble: Rectangle 18">
            <a:extLst>
              <a:ext uri="{FF2B5EF4-FFF2-40B4-BE49-F238E27FC236}">
                <a16:creationId xmlns:a16="http://schemas.microsoft.com/office/drawing/2014/main" id="{93FB41DE-7769-9C92-5E24-D56DFEE35633}"/>
              </a:ext>
            </a:extLst>
          </p:cNvPr>
          <p:cNvSpPr/>
          <p:nvPr/>
        </p:nvSpPr>
        <p:spPr>
          <a:xfrm>
            <a:off x="5236613" y="5697719"/>
            <a:ext cx="1704352" cy="838200"/>
          </a:xfrm>
          <a:prstGeom prst="wedgeRectCallout">
            <a:avLst>
              <a:gd name="adj1" fmla="val -104680"/>
              <a:gd name="adj2" fmla="val 2179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dirty="0"/>
              <a:t>Banff Springs Hotel</a:t>
            </a:r>
          </a:p>
        </p:txBody>
      </p:sp>
      <p:sp>
        <p:nvSpPr>
          <p:cNvPr id="20" name="Speech Bubble: Rectangle 19">
            <a:extLst>
              <a:ext uri="{FF2B5EF4-FFF2-40B4-BE49-F238E27FC236}">
                <a16:creationId xmlns:a16="http://schemas.microsoft.com/office/drawing/2014/main" id="{021F8820-5AE2-59EF-D5BF-DB70E1132116}"/>
              </a:ext>
            </a:extLst>
          </p:cNvPr>
          <p:cNvSpPr/>
          <p:nvPr/>
        </p:nvSpPr>
        <p:spPr>
          <a:xfrm>
            <a:off x="228599" y="4883025"/>
            <a:ext cx="1385131" cy="838200"/>
          </a:xfrm>
          <a:prstGeom prst="wedgeRectCallout">
            <a:avLst>
              <a:gd name="adj1" fmla="val 89104"/>
              <a:gd name="adj2" fmla="val -254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dirty="0"/>
              <a:t>Cave and Basin</a:t>
            </a:r>
          </a:p>
        </p:txBody>
      </p:sp>
      <p:sp>
        <p:nvSpPr>
          <p:cNvPr id="21" name="Speech Bubble: Rectangle 20">
            <a:extLst>
              <a:ext uri="{FF2B5EF4-FFF2-40B4-BE49-F238E27FC236}">
                <a16:creationId xmlns:a16="http://schemas.microsoft.com/office/drawing/2014/main" id="{FFF61347-35EF-3121-509B-05C4E3609071}"/>
              </a:ext>
            </a:extLst>
          </p:cNvPr>
          <p:cNvSpPr/>
          <p:nvPr/>
        </p:nvSpPr>
        <p:spPr>
          <a:xfrm>
            <a:off x="5189983" y="4002269"/>
            <a:ext cx="1704352" cy="838200"/>
          </a:xfrm>
          <a:prstGeom prst="wedgeRectCallout">
            <a:avLst>
              <a:gd name="adj1" fmla="val -164737"/>
              <a:gd name="adj2" fmla="val -2054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dirty="0"/>
              <a:t>Downtown</a:t>
            </a:r>
          </a:p>
        </p:txBody>
      </p:sp>
      <p:sp>
        <p:nvSpPr>
          <p:cNvPr id="22" name="Rectangle: Rounded Corners 21">
            <a:extLst>
              <a:ext uri="{FF2B5EF4-FFF2-40B4-BE49-F238E27FC236}">
                <a16:creationId xmlns:a16="http://schemas.microsoft.com/office/drawing/2014/main" id="{03A3D7F9-7BC3-294E-B76F-ABB0E321412D}"/>
              </a:ext>
            </a:extLst>
          </p:cNvPr>
          <p:cNvSpPr/>
          <p:nvPr/>
        </p:nvSpPr>
        <p:spPr>
          <a:xfrm>
            <a:off x="4260435" y="2762250"/>
            <a:ext cx="616365" cy="419100"/>
          </a:xfrm>
          <a:prstGeom prst="roundRect">
            <a:avLst/>
          </a:prstGeom>
          <a:solidFill>
            <a:srgbClr val="B3A2C7">
              <a:alpha val="49020"/>
            </a:srgb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p>
        </p:txBody>
      </p:sp>
      <p:sp>
        <p:nvSpPr>
          <p:cNvPr id="23" name="Rectangle: Rounded Corners 22">
            <a:extLst>
              <a:ext uri="{FF2B5EF4-FFF2-40B4-BE49-F238E27FC236}">
                <a16:creationId xmlns:a16="http://schemas.microsoft.com/office/drawing/2014/main" id="{15053FAE-08C8-E37C-C299-431C2761394B}"/>
              </a:ext>
            </a:extLst>
          </p:cNvPr>
          <p:cNvSpPr/>
          <p:nvPr/>
        </p:nvSpPr>
        <p:spPr>
          <a:xfrm>
            <a:off x="2355435" y="3192291"/>
            <a:ext cx="616365" cy="419100"/>
          </a:xfrm>
          <a:prstGeom prst="roundRect">
            <a:avLst/>
          </a:prstGeom>
          <a:solidFill>
            <a:srgbClr val="B3A2C7">
              <a:alpha val="49020"/>
            </a:srgb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p>
        </p:txBody>
      </p:sp>
      <p:sp>
        <p:nvSpPr>
          <p:cNvPr id="24" name="Speech Bubble: Rectangle with Corners Rounded 23">
            <a:extLst>
              <a:ext uri="{FF2B5EF4-FFF2-40B4-BE49-F238E27FC236}">
                <a16:creationId xmlns:a16="http://schemas.microsoft.com/office/drawing/2014/main" id="{5B43225F-B1BF-A0BD-B2D4-AF68AB02BB0D}"/>
              </a:ext>
            </a:extLst>
          </p:cNvPr>
          <p:cNvSpPr/>
          <p:nvPr/>
        </p:nvSpPr>
        <p:spPr>
          <a:xfrm>
            <a:off x="2265615" y="2323560"/>
            <a:ext cx="1170150" cy="648240"/>
          </a:xfrm>
          <a:prstGeom prst="wedgeRoundRectCallout">
            <a:avLst>
              <a:gd name="adj1" fmla="val -19667"/>
              <a:gd name="adj2" fmla="val 108818"/>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dirty="0"/>
              <a:t>Intercept Parking</a:t>
            </a:r>
          </a:p>
        </p:txBody>
      </p:sp>
      <p:sp>
        <p:nvSpPr>
          <p:cNvPr id="25" name="Speech Bubble: Rectangle with Corners Rounded 24">
            <a:extLst>
              <a:ext uri="{FF2B5EF4-FFF2-40B4-BE49-F238E27FC236}">
                <a16:creationId xmlns:a16="http://schemas.microsoft.com/office/drawing/2014/main" id="{7CB74A99-B863-5F24-22A1-DBD375993731}"/>
              </a:ext>
            </a:extLst>
          </p:cNvPr>
          <p:cNvSpPr/>
          <p:nvPr/>
        </p:nvSpPr>
        <p:spPr>
          <a:xfrm>
            <a:off x="4234277" y="1932900"/>
            <a:ext cx="1170150" cy="648240"/>
          </a:xfrm>
          <a:prstGeom prst="wedgeRoundRectCallout">
            <a:avLst>
              <a:gd name="adj1" fmla="val -19667"/>
              <a:gd name="adj2" fmla="val 108818"/>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CA" dirty="0"/>
              <a:t>Intercept Parking</a:t>
            </a:r>
          </a:p>
        </p:txBody>
      </p:sp>
    </p:spTree>
    <p:extLst>
      <p:ext uri="{BB962C8B-B14F-4D97-AF65-F5344CB8AC3E}">
        <p14:creationId xmlns:p14="http://schemas.microsoft.com/office/powerpoint/2010/main" val="6894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30FC-923C-3753-6467-C4687139E0F9}"/>
              </a:ext>
            </a:extLst>
          </p:cNvPr>
          <p:cNvSpPr>
            <a:spLocks noGrp="1"/>
          </p:cNvSpPr>
          <p:nvPr>
            <p:ph type="title"/>
          </p:nvPr>
        </p:nvSpPr>
        <p:spPr/>
        <p:txBody>
          <a:bodyPr/>
          <a:lstStyle/>
          <a:p>
            <a:r>
              <a:rPr lang="en-CA" dirty="0"/>
              <a:t>Intercept Parking</a:t>
            </a:r>
          </a:p>
        </p:txBody>
      </p:sp>
      <p:pic>
        <p:nvPicPr>
          <p:cNvPr id="6" name="Picture 5">
            <a:extLst>
              <a:ext uri="{FF2B5EF4-FFF2-40B4-BE49-F238E27FC236}">
                <a16:creationId xmlns:a16="http://schemas.microsoft.com/office/drawing/2014/main" id="{F3585AE8-80E2-80AA-D6F1-25E55FBF16D2}"/>
              </a:ext>
            </a:extLst>
          </p:cNvPr>
          <p:cNvPicPr>
            <a:picLocks noChangeAspect="1"/>
          </p:cNvPicPr>
          <p:nvPr/>
        </p:nvPicPr>
        <p:blipFill>
          <a:blip r:embed="rId3"/>
          <a:stretch>
            <a:fillRect/>
          </a:stretch>
        </p:blipFill>
        <p:spPr>
          <a:xfrm>
            <a:off x="7772400" y="268493"/>
            <a:ext cx="1066800" cy="1028700"/>
          </a:xfrm>
          <a:prstGeom prst="rect">
            <a:avLst/>
          </a:prstGeom>
        </p:spPr>
      </p:pic>
      <p:sp>
        <p:nvSpPr>
          <p:cNvPr id="5" name="Content Placeholder 4">
            <a:extLst>
              <a:ext uri="{FF2B5EF4-FFF2-40B4-BE49-F238E27FC236}">
                <a16:creationId xmlns:a16="http://schemas.microsoft.com/office/drawing/2014/main" id="{9E63090D-9941-C7B3-9CDF-BCFDD8092A4A}"/>
              </a:ext>
            </a:extLst>
          </p:cNvPr>
          <p:cNvSpPr>
            <a:spLocks noGrp="1"/>
          </p:cNvSpPr>
          <p:nvPr>
            <p:ph idx="1"/>
          </p:nvPr>
        </p:nvSpPr>
        <p:spPr/>
        <p:txBody>
          <a:bodyPr/>
          <a:lstStyle/>
          <a:p>
            <a:endParaRPr lang="en-CA"/>
          </a:p>
        </p:txBody>
      </p:sp>
      <p:pic>
        <p:nvPicPr>
          <p:cNvPr id="8" name="Picture 7">
            <a:extLst>
              <a:ext uri="{FF2B5EF4-FFF2-40B4-BE49-F238E27FC236}">
                <a16:creationId xmlns:a16="http://schemas.microsoft.com/office/drawing/2014/main" id="{B62D4088-6EA5-5E02-5BBF-C246BC02443B}"/>
              </a:ext>
            </a:extLst>
          </p:cNvPr>
          <p:cNvPicPr>
            <a:picLocks noChangeAspect="1"/>
          </p:cNvPicPr>
          <p:nvPr/>
        </p:nvPicPr>
        <p:blipFill>
          <a:blip r:embed="rId4"/>
          <a:stretch>
            <a:fillRect/>
          </a:stretch>
        </p:blipFill>
        <p:spPr>
          <a:xfrm>
            <a:off x="2275" y="1906139"/>
            <a:ext cx="9144000" cy="3990284"/>
          </a:xfrm>
          <a:prstGeom prst="rect">
            <a:avLst/>
          </a:prstGeom>
        </p:spPr>
      </p:pic>
      <p:sp>
        <p:nvSpPr>
          <p:cNvPr id="9" name="Freeform: Shape 8">
            <a:extLst>
              <a:ext uri="{FF2B5EF4-FFF2-40B4-BE49-F238E27FC236}">
                <a16:creationId xmlns:a16="http://schemas.microsoft.com/office/drawing/2014/main" id="{84D85321-0B5A-30AB-67E2-8FE3C4FCEE2B}"/>
              </a:ext>
            </a:extLst>
          </p:cNvPr>
          <p:cNvSpPr/>
          <p:nvPr/>
        </p:nvSpPr>
        <p:spPr>
          <a:xfrm>
            <a:off x="5008728" y="2770496"/>
            <a:ext cx="4135272" cy="2006220"/>
          </a:xfrm>
          <a:custGeom>
            <a:avLst/>
            <a:gdLst>
              <a:gd name="connsiteX0" fmla="*/ 0 w 4135272"/>
              <a:gd name="connsiteY0" fmla="*/ 1364776 h 2006220"/>
              <a:gd name="connsiteX1" fmla="*/ 436729 w 4135272"/>
              <a:gd name="connsiteY1" fmla="*/ 2006220 h 2006220"/>
              <a:gd name="connsiteX2" fmla="*/ 4135272 w 4135272"/>
              <a:gd name="connsiteY2" fmla="*/ 436728 h 2006220"/>
              <a:gd name="connsiteX3" fmla="*/ 3657600 w 4135272"/>
              <a:gd name="connsiteY3" fmla="*/ 0 h 2006220"/>
              <a:gd name="connsiteX4" fmla="*/ 0 w 4135272"/>
              <a:gd name="connsiteY4" fmla="*/ 1364776 h 200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272" h="2006220">
                <a:moveTo>
                  <a:pt x="0" y="1364776"/>
                </a:moveTo>
                <a:lnTo>
                  <a:pt x="436729" y="2006220"/>
                </a:lnTo>
                <a:lnTo>
                  <a:pt x="4135272" y="436728"/>
                </a:lnTo>
                <a:lnTo>
                  <a:pt x="3657600" y="0"/>
                </a:lnTo>
                <a:lnTo>
                  <a:pt x="0" y="1364776"/>
                </a:lnTo>
                <a:close/>
              </a:path>
            </a:pathLst>
          </a:custGeom>
          <a:noFill/>
          <a:ln w="5715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859F74E5-66FD-08D7-EAFF-331DB069536C}"/>
              </a:ext>
            </a:extLst>
          </p:cNvPr>
          <p:cNvSpPr/>
          <p:nvPr/>
        </p:nvSpPr>
        <p:spPr>
          <a:xfrm rot="4118559">
            <a:off x="28416" y="4067811"/>
            <a:ext cx="1007694" cy="753859"/>
          </a:xfrm>
          <a:prstGeom prst="rightArrow">
            <a:avLst/>
          </a:prstGeom>
          <a:solidFill>
            <a:srgbClr val="8064A2">
              <a:alpha val="69804"/>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D6C63254-E857-B1CF-5335-C5E0EAC1A5B2}"/>
              </a:ext>
            </a:extLst>
          </p:cNvPr>
          <p:cNvSpPr/>
          <p:nvPr/>
        </p:nvSpPr>
        <p:spPr>
          <a:xfrm rot="20364768">
            <a:off x="2435478" y="5256063"/>
            <a:ext cx="1007694" cy="753859"/>
          </a:xfrm>
          <a:prstGeom prst="rightArrow">
            <a:avLst/>
          </a:prstGeom>
          <a:solidFill>
            <a:srgbClr val="8064A2">
              <a:alpha val="69804"/>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65BE95CA-1CED-8F74-7D94-430D3DECE27A}"/>
              </a:ext>
            </a:extLst>
          </p:cNvPr>
          <p:cNvSpPr/>
          <p:nvPr/>
        </p:nvSpPr>
        <p:spPr>
          <a:xfrm rot="20364768">
            <a:off x="4045406" y="4707608"/>
            <a:ext cx="1007694" cy="753859"/>
          </a:xfrm>
          <a:prstGeom prst="rightArrow">
            <a:avLst/>
          </a:prstGeom>
          <a:solidFill>
            <a:srgbClr val="8064A2">
              <a:alpha val="69804"/>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4" name="Arrow: Bent 13">
            <a:extLst>
              <a:ext uri="{FF2B5EF4-FFF2-40B4-BE49-F238E27FC236}">
                <a16:creationId xmlns:a16="http://schemas.microsoft.com/office/drawing/2014/main" id="{CFA8374C-6BE9-86CD-4516-42CC1F0874AB}"/>
              </a:ext>
            </a:extLst>
          </p:cNvPr>
          <p:cNvSpPr/>
          <p:nvPr/>
        </p:nvSpPr>
        <p:spPr>
          <a:xfrm rot="9311378" flipH="1">
            <a:off x="1092984" y="5594608"/>
            <a:ext cx="1069076" cy="858181"/>
          </a:xfrm>
          <a:prstGeom prst="bentArrow">
            <a:avLst>
              <a:gd name="adj1" fmla="val 25000"/>
              <a:gd name="adj2" fmla="val 43585"/>
              <a:gd name="adj3" fmla="val 46062"/>
              <a:gd name="adj4" fmla="val 38794"/>
            </a:avLst>
          </a:prstGeom>
          <a:solidFill>
            <a:srgbClr val="8064A2">
              <a:alpha val="69804"/>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8487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3FBD-1017-E7A2-0941-55CAA74B73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724012-760A-1323-7A99-01F027132C89}"/>
              </a:ext>
            </a:extLst>
          </p:cNvPr>
          <p:cNvSpPr>
            <a:spLocks noGrp="1"/>
          </p:cNvSpPr>
          <p:nvPr>
            <p:ph idx="1"/>
          </p:nvPr>
        </p:nvSpPr>
        <p:spPr/>
        <p:txBody>
          <a:bodyPr/>
          <a:lstStyle/>
          <a:p>
            <a:endParaRPr lang="en-US"/>
          </a:p>
        </p:txBody>
      </p:sp>
      <p:pic>
        <p:nvPicPr>
          <p:cNvPr id="6146" name="Picture 2" descr="Town Of Banff Aerial View Stock Photo - Download Image Now - Banff,  Alberta, City - iStock">
            <a:extLst>
              <a:ext uri="{FF2B5EF4-FFF2-40B4-BE49-F238E27FC236}">
                <a16:creationId xmlns:a16="http://schemas.microsoft.com/office/drawing/2014/main" id="{47477966-8DC6-0D3C-8FBE-5C690DF3B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797403"/>
            <a:ext cx="8001000" cy="532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672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30FC-923C-3753-6467-C4687139E0F9}"/>
              </a:ext>
            </a:extLst>
          </p:cNvPr>
          <p:cNvSpPr>
            <a:spLocks noGrp="1"/>
          </p:cNvSpPr>
          <p:nvPr>
            <p:ph type="title"/>
          </p:nvPr>
        </p:nvSpPr>
        <p:spPr/>
        <p:txBody>
          <a:bodyPr/>
          <a:lstStyle/>
          <a:p>
            <a:r>
              <a:rPr lang="en-CA" dirty="0"/>
              <a:t>Intercept Parking</a:t>
            </a:r>
          </a:p>
        </p:txBody>
      </p:sp>
      <p:pic>
        <p:nvPicPr>
          <p:cNvPr id="5" name="Picture 4">
            <a:extLst>
              <a:ext uri="{FF2B5EF4-FFF2-40B4-BE49-F238E27FC236}">
                <a16:creationId xmlns:a16="http://schemas.microsoft.com/office/drawing/2014/main" id="{21B0DC7E-1410-B966-B992-4AB21DF31D63}"/>
              </a:ext>
            </a:extLst>
          </p:cNvPr>
          <p:cNvPicPr>
            <a:picLocks noChangeAspect="1"/>
          </p:cNvPicPr>
          <p:nvPr/>
        </p:nvPicPr>
        <p:blipFill>
          <a:blip r:embed="rId2"/>
          <a:stretch>
            <a:fillRect/>
          </a:stretch>
        </p:blipFill>
        <p:spPr>
          <a:xfrm>
            <a:off x="304800" y="1332155"/>
            <a:ext cx="8534400" cy="4814036"/>
          </a:xfrm>
          <a:prstGeom prst="rect">
            <a:avLst/>
          </a:prstGeom>
        </p:spPr>
      </p:pic>
      <p:pic>
        <p:nvPicPr>
          <p:cNvPr id="6" name="Picture 5">
            <a:extLst>
              <a:ext uri="{FF2B5EF4-FFF2-40B4-BE49-F238E27FC236}">
                <a16:creationId xmlns:a16="http://schemas.microsoft.com/office/drawing/2014/main" id="{F3585AE8-80E2-80AA-D6F1-25E55FBF16D2}"/>
              </a:ext>
            </a:extLst>
          </p:cNvPr>
          <p:cNvPicPr>
            <a:picLocks noChangeAspect="1"/>
          </p:cNvPicPr>
          <p:nvPr/>
        </p:nvPicPr>
        <p:blipFill>
          <a:blip r:embed="rId3"/>
          <a:stretch>
            <a:fillRect/>
          </a:stretch>
        </p:blipFill>
        <p:spPr>
          <a:xfrm>
            <a:off x="7772400" y="268493"/>
            <a:ext cx="1066800" cy="1028700"/>
          </a:xfrm>
          <a:prstGeom prst="rect">
            <a:avLst/>
          </a:prstGeom>
        </p:spPr>
      </p:pic>
    </p:spTree>
    <p:extLst>
      <p:ext uri="{BB962C8B-B14F-4D97-AF65-F5344CB8AC3E}">
        <p14:creationId xmlns:p14="http://schemas.microsoft.com/office/powerpoint/2010/main" val="376595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C71E-9D5B-49C2-0A16-537DBD079D4E}"/>
              </a:ext>
            </a:extLst>
          </p:cNvPr>
          <p:cNvSpPr>
            <a:spLocks noGrp="1"/>
          </p:cNvSpPr>
          <p:nvPr>
            <p:ph type="title"/>
          </p:nvPr>
        </p:nvSpPr>
        <p:spPr/>
        <p:txBody>
          <a:bodyPr/>
          <a:lstStyle/>
          <a:p>
            <a:r>
              <a:rPr lang="en-CA" dirty="0"/>
              <a:t>Intercept Parking</a:t>
            </a:r>
          </a:p>
        </p:txBody>
      </p:sp>
      <p:sp>
        <p:nvSpPr>
          <p:cNvPr id="3" name="Content Placeholder 2">
            <a:extLst>
              <a:ext uri="{FF2B5EF4-FFF2-40B4-BE49-F238E27FC236}">
                <a16:creationId xmlns:a16="http://schemas.microsoft.com/office/drawing/2014/main" id="{C84DAE71-F768-B151-2C64-F61E9D6D31E0}"/>
              </a:ext>
            </a:extLst>
          </p:cNvPr>
          <p:cNvSpPr>
            <a:spLocks noGrp="1"/>
          </p:cNvSpPr>
          <p:nvPr>
            <p:ph idx="1"/>
          </p:nvPr>
        </p:nvSpPr>
        <p:spPr/>
        <p:txBody>
          <a:bodyPr/>
          <a:lstStyle/>
          <a:p>
            <a:r>
              <a:rPr lang="en-CA" dirty="0"/>
              <a:t>What we’re learning:</a:t>
            </a:r>
          </a:p>
          <a:p>
            <a:pPr lvl="1"/>
            <a:r>
              <a:rPr lang="en-CA" dirty="0"/>
              <a:t>Intercept Parking works!</a:t>
            </a:r>
          </a:p>
          <a:p>
            <a:pPr lvl="1"/>
            <a:r>
              <a:rPr lang="en-CA" dirty="0"/>
              <a:t>Visitors may value certainty over convenience</a:t>
            </a:r>
          </a:p>
          <a:p>
            <a:pPr lvl="1"/>
            <a:r>
              <a:rPr lang="en-CA" dirty="0"/>
              <a:t>Pricing transportation can be a critical factor</a:t>
            </a:r>
          </a:p>
          <a:p>
            <a:pPr lvl="1"/>
            <a:r>
              <a:rPr lang="en-CA" dirty="0"/>
              <a:t>Vulnerable populations need to be accounted for</a:t>
            </a:r>
          </a:p>
          <a:p>
            <a:endParaRPr lang="en-CA" dirty="0"/>
          </a:p>
        </p:txBody>
      </p:sp>
      <p:pic>
        <p:nvPicPr>
          <p:cNvPr id="4" name="Picture 3">
            <a:extLst>
              <a:ext uri="{FF2B5EF4-FFF2-40B4-BE49-F238E27FC236}">
                <a16:creationId xmlns:a16="http://schemas.microsoft.com/office/drawing/2014/main" id="{6F916E7F-089D-632D-BC87-4FB51D7FDB05}"/>
              </a:ext>
            </a:extLst>
          </p:cNvPr>
          <p:cNvPicPr>
            <a:picLocks noChangeAspect="1"/>
          </p:cNvPicPr>
          <p:nvPr/>
        </p:nvPicPr>
        <p:blipFill>
          <a:blip r:embed="rId2"/>
          <a:stretch>
            <a:fillRect/>
          </a:stretch>
        </p:blipFill>
        <p:spPr>
          <a:xfrm>
            <a:off x="7772400" y="268493"/>
            <a:ext cx="1066800" cy="1028700"/>
          </a:xfrm>
          <a:prstGeom prst="rect">
            <a:avLst/>
          </a:prstGeom>
        </p:spPr>
      </p:pic>
    </p:spTree>
    <p:extLst>
      <p:ext uri="{BB962C8B-B14F-4D97-AF65-F5344CB8AC3E}">
        <p14:creationId xmlns:p14="http://schemas.microsoft.com/office/powerpoint/2010/main" val="3100416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62AB-366B-F7DD-8E51-A840FE2537BC}"/>
              </a:ext>
            </a:extLst>
          </p:cNvPr>
          <p:cNvSpPr>
            <a:spLocks noGrp="1"/>
          </p:cNvSpPr>
          <p:nvPr>
            <p:ph type="title"/>
          </p:nvPr>
        </p:nvSpPr>
        <p:spPr/>
        <p:txBody>
          <a:bodyPr/>
          <a:lstStyle/>
          <a:p>
            <a:r>
              <a:rPr lang="en-CA" dirty="0"/>
              <a:t>Local Transit</a:t>
            </a:r>
          </a:p>
        </p:txBody>
      </p:sp>
      <p:sp>
        <p:nvSpPr>
          <p:cNvPr id="3" name="Content Placeholder 2">
            <a:extLst>
              <a:ext uri="{FF2B5EF4-FFF2-40B4-BE49-F238E27FC236}">
                <a16:creationId xmlns:a16="http://schemas.microsoft.com/office/drawing/2014/main" id="{A64ABE24-0B33-D660-238B-B0158AD0A624}"/>
              </a:ext>
            </a:extLst>
          </p:cNvPr>
          <p:cNvSpPr>
            <a:spLocks noGrp="1"/>
          </p:cNvSpPr>
          <p:nvPr>
            <p:ph idx="1"/>
          </p:nvPr>
        </p:nvSpPr>
        <p:spPr/>
        <p:txBody>
          <a:bodyPr/>
          <a:lstStyle/>
          <a:p>
            <a:endParaRPr lang="en-CA"/>
          </a:p>
        </p:txBody>
      </p:sp>
      <p:pic>
        <p:nvPicPr>
          <p:cNvPr id="7170" name="Picture 2" descr="Roam transit, Parks Canada sign five-year $12.9 million deal, new electric  buses to be purchased - RMOToday.com">
            <a:extLst>
              <a:ext uri="{FF2B5EF4-FFF2-40B4-BE49-F238E27FC236}">
                <a16:creationId xmlns:a16="http://schemas.microsoft.com/office/drawing/2014/main" id="{4E8769DD-BC72-A95B-7538-5A32BC45F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77" y="1371600"/>
            <a:ext cx="7131845" cy="4754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am Public Transit (@roamtransit) / Twitter">
            <a:extLst>
              <a:ext uri="{FF2B5EF4-FFF2-40B4-BE49-F238E27FC236}">
                <a16:creationId xmlns:a16="http://schemas.microsoft.com/office/drawing/2014/main" id="{B6E09725-B636-A20E-F97A-DD9A6B265E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686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62AB-366B-F7DD-8E51-A840FE2537BC}"/>
              </a:ext>
            </a:extLst>
          </p:cNvPr>
          <p:cNvSpPr>
            <a:spLocks noGrp="1"/>
          </p:cNvSpPr>
          <p:nvPr>
            <p:ph type="title"/>
          </p:nvPr>
        </p:nvSpPr>
        <p:spPr/>
        <p:txBody>
          <a:bodyPr/>
          <a:lstStyle/>
          <a:p>
            <a:r>
              <a:rPr lang="en-CA" dirty="0"/>
              <a:t>Local Transit</a:t>
            </a:r>
          </a:p>
        </p:txBody>
      </p:sp>
      <p:sp>
        <p:nvSpPr>
          <p:cNvPr id="3" name="Content Placeholder 2">
            <a:extLst>
              <a:ext uri="{FF2B5EF4-FFF2-40B4-BE49-F238E27FC236}">
                <a16:creationId xmlns:a16="http://schemas.microsoft.com/office/drawing/2014/main" id="{A64ABE24-0B33-D660-238B-B0158AD0A624}"/>
              </a:ext>
            </a:extLst>
          </p:cNvPr>
          <p:cNvSpPr>
            <a:spLocks noGrp="1"/>
          </p:cNvSpPr>
          <p:nvPr>
            <p:ph idx="1"/>
          </p:nvPr>
        </p:nvSpPr>
        <p:spPr/>
        <p:txBody>
          <a:bodyPr/>
          <a:lstStyle/>
          <a:p>
            <a:endParaRPr lang="en-CA"/>
          </a:p>
        </p:txBody>
      </p:sp>
      <p:pic>
        <p:nvPicPr>
          <p:cNvPr id="6146" name="Picture 2" descr="Banff Transit Roam/Canmore Transit/Bow Valley Regional Transit Commission  Photos">
            <a:extLst>
              <a:ext uri="{FF2B5EF4-FFF2-40B4-BE49-F238E27FC236}">
                <a16:creationId xmlns:a16="http://schemas.microsoft.com/office/drawing/2014/main" id="{B07EB941-151A-93C7-E727-EF09D9745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1"/>
            <a:ext cx="382604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anff Transit Roam/Canmore Transit/Bow Valley Regional Transit Commission  Photos">
            <a:extLst>
              <a:ext uri="{FF2B5EF4-FFF2-40B4-BE49-F238E27FC236}">
                <a16:creationId xmlns:a16="http://schemas.microsoft.com/office/drawing/2014/main" id="{76BE6A57-4751-324E-95A9-11E9A5822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3962400" cy="2729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am Public Transit (@roamtransit) / Twitter">
            <a:extLst>
              <a:ext uri="{FF2B5EF4-FFF2-40B4-BE49-F238E27FC236}">
                <a16:creationId xmlns:a16="http://schemas.microsoft.com/office/drawing/2014/main" id="{F884C843-14C0-5A25-4B92-34E3E2DE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35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75A1-B298-EE4D-2532-5C0D9E5C55CA}"/>
              </a:ext>
            </a:extLst>
          </p:cNvPr>
          <p:cNvSpPr>
            <a:spLocks noGrp="1"/>
          </p:cNvSpPr>
          <p:nvPr>
            <p:ph type="title"/>
          </p:nvPr>
        </p:nvSpPr>
        <p:spPr/>
        <p:txBody>
          <a:bodyPr/>
          <a:lstStyle/>
          <a:p>
            <a:r>
              <a:rPr lang="en-CA" dirty="0"/>
              <a:t>Local Transit</a:t>
            </a:r>
          </a:p>
        </p:txBody>
      </p:sp>
      <p:sp>
        <p:nvSpPr>
          <p:cNvPr id="5" name="Content Placeholder 4">
            <a:extLst>
              <a:ext uri="{FF2B5EF4-FFF2-40B4-BE49-F238E27FC236}">
                <a16:creationId xmlns:a16="http://schemas.microsoft.com/office/drawing/2014/main" id="{0E41F862-71FA-4E46-B98B-364FA34D7A75}"/>
              </a:ext>
            </a:extLst>
          </p:cNvPr>
          <p:cNvSpPr>
            <a:spLocks noGrp="1"/>
          </p:cNvSpPr>
          <p:nvPr>
            <p:ph idx="1"/>
          </p:nvPr>
        </p:nvSpPr>
        <p:spPr/>
        <p:txBody>
          <a:bodyPr/>
          <a:lstStyle/>
          <a:p>
            <a:endParaRPr lang="en-CA"/>
          </a:p>
        </p:txBody>
      </p:sp>
      <p:pic>
        <p:nvPicPr>
          <p:cNvPr id="8194" name="Picture 2" descr="Roam Charges Ahead on Road to Zero Emissions | Roam Public Transit - When  in the Bow Valley, Roam">
            <a:extLst>
              <a:ext uri="{FF2B5EF4-FFF2-40B4-BE49-F238E27FC236}">
                <a16:creationId xmlns:a16="http://schemas.microsoft.com/office/drawing/2014/main" id="{0928430F-AEE7-077D-382E-FD22367A9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620000" cy="5082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m Public Transit (@roamtransit) / Twitter">
            <a:extLst>
              <a:ext uri="{FF2B5EF4-FFF2-40B4-BE49-F238E27FC236}">
                <a16:creationId xmlns:a16="http://schemas.microsoft.com/office/drawing/2014/main" id="{119C38FB-BCDE-9113-069F-A06DC008C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630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75A1-B298-EE4D-2532-5C0D9E5C55CA}"/>
              </a:ext>
            </a:extLst>
          </p:cNvPr>
          <p:cNvSpPr>
            <a:spLocks noGrp="1"/>
          </p:cNvSpPr>
          <p:nvPr>
            <p:ph type="title"/>
          </p:nvPr>
        </p:nvSpPr>
        <p:spPr/>
        <p:txBody>
          <a:bodyPr/>
          <a:lstStyle/>
          <a:p>
            <a:r>
              <a:rPr lang="en-CA" dirty="0"/>
              <a:t>Local Transit</a:t>
            </a:r>
          </a:p>
        </p:txBody>
      </p:sp>
      <p:pic>
        <p:nvPicPr>
          <p:cNvPr id="8" name="Picture 7">
            <a:extLst>
              <a:ext uri="{FF2B5EF4-FFF2-40B4-BE49-F238E27FC236}">
                <a16:creationId xmlns:a16="http://schemas.microsoft.com/office/drawing/2014/main" id="{432358B0-D1AA-3B84-0F45-650302CD2101}"/>
              </a:ext>
            </a:extLst>
          </p:cNvPr>
          <p:cNvPicPr>
            <a:picLocks noChangeAspect="1"/>
          </p:cNvPicPr>
          <p:nvPr/>
        </p:nvPicPr>
        <p:blipFill>
          <a:blip r:embed="rId3"/>
          <a:stretch>
            <a:fillRect/>
          </a:stretch>
        </p:blipFill>
        <p:spPr>
          <a:xfrm>
            <a:off x="1028700" y="1295400"/>
            <a:ext cx="7086600" cy="4977406"/>
          </a:xfrm>
          <a:prstGeom prst="rect">
            <a:avLst/>
          </a:prstGeom>
        </p:spPr>
      </p:pic>
      <p:pic>
        <p:nvPicPr>
          <p:cNvPr id="3" name="Picture 2" descr="Roam Public Transit (@roamtransit) / Twitter">
            <a:extLst>
              <a:ext uri="{FF2B5EF4-FFF2-40B4-BE49-F238E27FC236}">
                <a16:creationId xmlns:a16="http://schemas.microsoft.com/office/drawing/2014/main" id="{9CACEA8B-7803-028A-D694-D09B4E01AB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82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75A1-B298-EE4D-2532-5C0D9E5C55CA}"/>
              </a:ext>
            </a:extLst>
          </p:cNvPr>
          <p:cNvSpPr>
            <a:spLocks noGrp="1"/>
          </p:cNvSpPr>
          <p:nvPr>
            <p:ph type="title"/>
          </p:nvPr>
        </p:nvSpPr>
        <p:spPr/>
        <p:txBody>
          <a:bodyPr/>
          <a:lstStyle/>
          <a:p>
            <a:r>
              <a:rPr lang="en-CA" dirty="0"/>
              <a:t>Local Transit</a:t>
            </a:r>
          </a:p>
        </p:txBody>
      </p:sp>
      <p:sp>
        <p:nvSpPr>
          <p:cNvPr id="3" name="Content Placeholder 2">
            <a:extLst>
              <a:ext uri="{FF2B5EF4-FFF2-40B4-BE49-F238E27FC236}">
                <a16:creationId xmlns:a16="http://schemas.microsoft.com/office/drawing/2014/main" id="{4DB4809F-A0E1-5EB4-A757-D7DA0BCDD691}"/>
              </a:ext>
            </a:extLst>
          </p:cNvPr>
          <p:cNvSpPr>
            <a:spLocks noGrp="1"/>
          </p:cNvSpPr>
          <p:nvPr>
            <p:ph idx="1"/>
          </p:nvPr>
        </p:nvSpPr>
        <p:spPr/>
        <p:txBody>
          <a:bodyPr/>
          <a:lstStyle/>
          <a:p>
            <a:r>
              <a:rPr lang="en-CA" dirty="0"/>
              <a:t>Hotel partnerships</a:t>
            </a:r>
          </a:p>
          <a:p>
            <a:r>
              <a:rPr lang="en-CA" dirty="0"/>
              <a:t>School partnerships</a:t>
            </a:r>
          </a:p>
          <a:p>
            <a:r>
              <a:rPr lang="en-CA" dirty="0"/>
              <a:t>Fare-free transit for residents</a:t>
            </a:r>
          </a:p>
          <a:p>
            <a:r>
              <a:rPr lang="en-CA" dirty="0"/>
              <a:t>Regional transit to Calgary</a:t>
            </a:r>
          </a:p>
          <a:p>
            <a:r>
              <a:rPr lang="en-CA" dirty="0"/>
              <a:t>Bus marketing celebrating local photographers</a:t>
            </a:r>
          </a:p>
          <a:p>
            <a:pPr lvl="1"/>
            <a:endParaRPr lang="en-CA" dirty="0"/>
          </a:p>
        </p:txBody>
      </p:sp>
      <p:pic>
        <p:nvPicPr>
          <p:cNvPr id="4" name="Picture 3" descr="Roam Public Transit (@roamtransit) / Twitter">
            <a:extLst>
              <a:ext uri="{FF2B5EF4-FFF2-40B4-BE49-F238E27FC236}">
                <a16:creationId xmlns:a16="http://schemas.microsoft.com/office/drawing/2014/main" id="{C781414A-49F4-0C04-574D-C8CBD15AE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473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0983-6B7A-FDC4-FC7D-505539AF58DB}"/>
              </a:ext>
            </a:extLst>
          </p:cNvPr>
          <p:cNvSpPr>
            <a:spLocks noGrp="1"/>
          </p:cNvSpPr>
          <p:nvPr>
            <p:ph type="title"/>
          </p:nvPr>
        </p:nvSpPr>
        <p:spPr/>
        <p:txBody>
          <a:bodyPr/>
          <a:lstStyle/>
          <a:p>
            <a:r>
              <a:rPr lang="en-CA" dirty="0"/>
              <a:t>Local Transit</a:t>
            </a:r>
          </a:p>
        </p:txBody>
      </p:sp>
      <p:sp>
        <p:nvSpPr>
          <p:cNvPr id="3" name="Content Placeholder 2">
            <a:extLst>
              <a:ext uri="{FF2B5EF4-FFF2-40B4-BE49-F238E27FC236}">
                <a16:creationId xmlns:a16="http://schemas.microsoft.com/office/drawing/2014/main" id="{47544007-2BDB-B4D4-A1B8-992181B4A013}"/>
              </a:ext>
            </a:extLst>
          </p:cNvPr>
          <p:cNvSpPr>
            <a:spLocks noGrp="1"/>
          </p:cNvSpPr>
          <p:nvPr>
            <p:ph idx="1"/>
          </p:nvPr>
        </p:nvSpPr>
        <p:spPr/>
        <p:txBody>
          <a:bodyPr/>
          <a:lstStyle/>
          <a:p>
            <a:endParaRPr lang="en-CA"/>
          </a:p>
        </p:txBody>
      </p:sp>
      <p:pic>
        <p:nvPicPr>
          <p:cNvPr id="4" name="Picture 3" descr="Roam Public Transit (@roamtransit) / Twitter">
            <a:extLst>
              <a:ext uri="{FF2B5EF4-FFF2-40B4-BE49-F238E27FC236}">
                <a16:creationId xmlns:a16="http://schemas.microsoft.com/office/drawing/2014/main" id="{3238258F-3B4F-302E-B9EA-48D4C6C4C6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A226474-80B6-DA29-C780-74188BAC48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470591"/>
            <a:ext cx="8349093" cy="4669683"/>
          </a:xfrm>
          <a:prstGeom prst="rect">
            <a:avLst/>
          </a:prstGeom>
        </p:spPr>
      </p:pic>
    </p:spTree>
    <p:extLst>
      <p:ext uri="{BB962C8B-B14F-4D97-AF65-F5344CB8AC3E}">
        <p14:creationId xmlns:p14="http://schemas.microsoft.com/office/powerpoint/2010/main" val="3178745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0983-6B7A-FDC4-FC7D-505539AF58DB}"/>
              </a:ext>
            </a:extLst>
          </p:cNvPr>
          <p:cNvSpPr>
            <a:spLocks noGrp="1"/>
          </p:cNvSpPr>
          <p:nvPr>
            <p:ph type="title"/>
          </p:nvPr>
        </p:nvSpPr>
        <p:spPr/>
        <p:txBody>
          <a:bodyPr/>
          <a:lstStyle/>
          <a:p>
            <a:r>
              <a:rPr lang="en-CA" dirty="0"/>
              <a:t>Local Transit</a:t>
            </a:r>
          </a:p>
        </p:txBody>
      </p:sp>
      <p:sp>
        <p:nvSpPr>
          <p:cNvPr id="3" name="Content Placeholder 2">
            <a:extLst>
              <a:ext uri="{FF2B5EF4-FFF2-40B4-BE49-F238E27FC236}">
                <a16:creationId xmlns:a16="http://schemas.microsoft.com/office/drawing/2014/main" id="{47544007-2BDB-B4D4-A1B8-992181B4A013}"/>
              </a:ext>
            </a:extLst>
          </p:cNvPr>
          <p:cNvSpPr>
            <a:spLocks noGrp="1"/>
          </p:cNvSpPr>
          <p:nvPr>
            <p:ph idx="1"/>
          </p:nvPr>
        </p:nvSpPr>
        <p:spPr/>
        <p:txBody>
          <a:bodyPr/>
          <a:lstStyle/>
          <a:p>
            <a:endParaRPr lang="en-CA"/>
          </a:p>
        </p:txBody>
      </p:sp>
      <p:pic>
        <p:nvPicPr>
          <p:cNvPr id="4" name="Picture 3" descr="Roam Public Transit (@roamtransit) / Twitter">
            <a:extLst>
              <a:ext uri="{FF2B5EF4-FFF2-40B4-BE49-F238E27FC236}">
                <a16:creationId xmlns:a16="http://schemas.microsoft.com/office/drawing/2014/main" id="{3238258F-3B4F-302E-B9EA-48D4C6C4C6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us parked in front of a building with a mountain in the background&#10;&#10;Description automatically generated with medium confidence">
            <a:extLst>
              <a:ext uri="{FF2B5EF4-FFF2-40B4-BE49-F238E27FC236}">
                <a16:creationId xmlns:a16="http://schemas.microsoft.com/office/drawing/2014/main" id="{B3C9ADD1-35CF-FEFD-41DA-A9FDC86D13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04734" y="2836865"/>
            <a:ext cx="5804644" cy="3289298"/>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EF034F2-6EF5-2AB4-A808-3005384971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511" y="1394004"/>
            <a:ext cx="3747745" cy="2123722"/>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1945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75A1-B298-EE4D-2532-5C0D9E5C55CA}"/>
              </a:ext>
            </a:extLst>
          </p:cNvPr>
          <p:cNvSpPr>
            <a:spLocks noGrp="1"/>
          </p:cNvSpPr>
          <p:nvPr>
            <p:ph type="title"/>
          </p:nvPr>
        </p:nvSpPr>
        <p:spPr/>
        <p:txBody>
          <a:bodyPr/>
          <a:lstStyle/>
          <a:p>
            <a:r>
              <a:rPr lang="en-CA" dirty="0"/>
              <a:t>Local Transit</a:t>
            </a:r>
          </a:p>
        </p:txBody>
      </p:sp>
      <p:sp>
        <p:nvSpPr>
          <p:cNvPr id="3" name="Content Placeholder 2">
            <a:extLst>
              <a:ext uri="{FF2B5EF4-FFF2-40B4-BE49-F238E27FC236}">
                <a16:creationId xmlns:a16="http://schemas.microsoft.com/office/drawing/2014/main" id="{4DB4809F-A0E1-5EB4-A757-D7DA0BCDD691}"/>
              </a:ext>
            </a:extLst>
          </p:cNvPr>
          <p:cNvSpPr>
            <a:spLocks noGrp="1"/>
          </p:cNvSpPr>
          <p:nvPr>
            <p:ph idx="1"/>
          </p:nvPr>
        </p:nvSpPr>
        <p:spPr/>
        <p:txBody>
          <a:bodyPr/>
          <a:lstStyle/>
          <a:p>
            <a:r>
              <a:rPr lang="en-CA" dirty="0"/>
              <a:t>What we’re learning:</a:t>
            </a:r>
          </a:p>
          <a:p>
            <a:pPr lvl="1"/>
            <a:r>
              <a:rPr lang="en-CA" dirty="0"/>
              <a:t>Stronger together; Working with partners was of exponential benefit</a:t>
            </a:r>
          </a:p>
          <a:p>
            <a:pPr lvl="1"/>
            <a:r>
              <a:rPr lang="en-CA" dirty="0"/>
              <a:t>Being a case study for innovation helps</a:t>
            </a:r>
          </a:p>
          <a:p>
            <a:pPr lvl="1"/>
            <a:r>
              <a:rPr lang="en-CA" dirty="0"/>
              <a:t>Providing community connections increases chances of success</a:t>
            </a:r>
          </a:p>
          <a:p>
            <a:pPr lvl="1"/>
            <a:endParaRPr lang="en-CA" dirty="0"/>
          </a:p>
        </p:txBody>
      </p:sp>
      <p:pic>
        <p:nvPicPr>
          <p:cNvPr id="4" name="Picture 3" descr="Roam Public Transit (@roamtransit) / Twitter">
            <a:extLst>
              <a:ext uri="{FF2B5EF4-FFF2-40B4-BE49-F238E27FC236}">
                <a16:creationId xmlns:a16="http://schemas.microsoft.com/office/drawing/2014/main" id="{26836DE6-4BA6-F23D-584E-55A02AA1E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03" t="33075" b="30330"/>
          <a:stretch/>
        </p:blipFill>
        <p:spPr bwMode="auto">
          <a:xfrm>
            <a:off x="7494825" y="384174"/>
            <a:ext cx="1649175" cy="69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606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6844-C2C1-83ED-E6F9-D8437D61E3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B5FC58-2050-DCFE-2AB0-A6B8A1F35363}"/>
              </a:ext>
            </a:extLst>
          </p:cNvPr>
          <p:cNvSpPr>
            <a:spLocks noGrp="1"/>
          </p:cNvSpPr>
          <p:nvPr>
            <p:ph idx="1"/>
          </p:nvPr>
        </p:nvSpPr>
        <p:spPr/>
        <p:txBody>
          <a:bodyPr/>
          <a:lstStyle/>
          <a:p>
            <a:endParaRPr lang="en-US" dirty="0"/>
          </a:p>
        </p:txBody>
      </p:sp>
      <p:pic>
        <p:nvPicPr>
          <p:cNvPr id="4098" name="Picture 2" descr="Wildlife corridors – a 'moving' story - Banff National Park">
            <a:extLst>
              <a:ext uri="{FF2B5EF4-FFF2-40B4-BE49-F238E27FC236}">
                <a16:creationId xmlns:a16="http://schemas.microsoft.com/office/drawing/2014/main" id="{A47B5C13-FD44-9904-BF79-C40C19DD9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59619"/>
            <a:ext cx="7772400" cy="518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71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sp>
        <p:nvSpPr>
          <p:cNvPr id="3" name="Content Placeholder 2">
            <a:extLst>
              <a:ext uri="{FF2B5EF4-FFF2-40B4-BE49-F238E27FC236}">
                <a16:creationId xmlns:a16="http://schemas.microsoft.com/office/drawing/2014/main" id="{5658E142-C1B6-D34D-CC8B-3D41461EE896}"/>
              </a:ext>
            </a:extLst>
          </p:cNvPr>
          <p:cNvSpPr>
            <a:spLocks noGrp="1"/>
          </p:cNvSpPr>
          <p:nvPr>
            <p:ph idx="1"/>
          </p:nvPr>
        </p:nvSpPr>
        <p:spPr/>
        <p:txBody>
          <a:bodyPr>
            <a:normAutofit lnSpcReduction="10000"/>
          </a:bodyPr>
          <a:lstStyle/>
          <a:p>
            <a:r>
              <a:rPr lang="en-CA" dirty="0"/>
              <a:t>Paid Parking / Resident Parking</a:t>
            </a:r>
          </a:p>
          <a:p>
            <a:r>
              <a:rPr lang="en-CA" dirty="0"/>
              <a:t>Bear Street pedestrian improvements</a:t>
            </a:r>
          </a:p>
          <a:p>
            <a:r>
              <a:rPr lang="en-CA" dirty="0"/>
              <a:t>Pedestrian bridge infrastructure</a:t>
            </a:r>
          </a:p>
          <a:p>
            <a:r>
              <a:rPr lang="en-CA" dirty="0"/>
              <a:t>Temporary pedestrian zone</a:t>
            </a:r>
          </a:p>
          <a:p>
            <a:r>
              <a:rPr lang="en-CA" dirty="0"/>
              <a:t>Wayfinding</a:t>
            </a:r>
          </a:p>
          <a:p>
            <a:r>
              <a:rPr lang="en-CA" dirty="0"/>
              <a:t>Smart Parking</a:t>
            </a:r>
          </a:p>
          <a:p>
            <a:r>
              <a:rPr lang="en-CA" dirty="0"/>
              <a:t>E-bikes</a:t>
            </a:r>
          </a:p>
          <a:p>
            <a:r>
              <a:rPr lang="en-CA" dirty="0"/>
              <a:t>Free resident transit</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35914"/>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1104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3" name="Picture 4" descr="Visitor-Pay Parking | Banff, AB - Official Website">
            <a:extLst>
              <a:ext uri="{FF2B5EF4-FFF2-40B4-BE49-F238E27FC236}">
                <a16:creationId xmlns:a16="http://schemas.microsoft.com/office/drawing/2014/main" id="{02DCC963-7ED8-48A7-76FB-F573D0E321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52"/>
          <a:stretch/>
        </p:blipFill>
        <p:spPr bwMode="auto">
          <a:xfrm>
            <a:off x="502427" y="1100978"/>
            <a:ext cx="4069573" cy="5035818"/>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Tweets with replies by Banff Town (@Banff_Town) / Twitter">
            <a:extLst>
              <a:ext uri="{FF2B5EF4-FFF2-40B4-BE49-F238E27FC236}">
                <a16:creationId xmlns:a16="http://schemas.microsoft.com/office/drawing/2014/main" id="{BC1B470F-F934-E5F6-9CF0-A75FE79B48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833"/>
          <a:stretch/>
        </p:blipFill>
        <p:spPr bwMode="auto">
          <a:xfrm>
            <a:off x="5039020" y="1090345"/>
            <a:ext cx="3647780" cy="505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19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2050" name="Picture 2" descr="Bear Street Shared Street | Banff, AB - Official Website">
            <a:extLst>
              <a:ext uri="{FF2B5EF4-FFF2-40B4-BE49-F238E27FC236}">
                <a16:creationId xmlns:a16="http://schemas.microsoft.com/office/drawing/2014/main" id="{9F1BA9E6-AB7E-A514-7CEC-91A98706FB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279" y="1204485"/>
            <a:ext cx="7614521" cy="492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207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77D-0C79-367A-84A8-5C5155B9F8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1D3A1E-86C0-BE3C-3F71-ADC3A3649058}"/>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B24A734E-DC12-676F-FE16-3DF6E8881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86681"/>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3AFC5E-CA07-1A1D-0C4F-22D054E596B6}"/>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a:t>Disincentives and Incentives</a:t>
            </a:r>
            <a:endParaRPr lang="en-CA" dirty="0"/>
          </a:p>
        </p:txBody>
      </p:sp>
      <p:grpSp>
        <p:nvGrpSpPr>
          <p:cNvPr id="5" name="Group 4">
            <a:extLst>
              <a:ext uri="{FF2B5EF4-FFF2-40B4-BE49-F238E27FC236}">
                <a16:creationId xmlns:a16="http://schemas.microsoft.com/office/drawing/2014/main" id="{1D45C049-7846-A4E7-E93A-2AF6C06D652F}"/>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B2158D76-D54D-42DC-B5D0-2F2A3B7755B5}"/>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FD9DC623-10A8-CC9F-DFD3-FC02B50BD8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7395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7" name="Picture 6">
            <a:extLst>
              <a:ext uri="{FF2B5EF4-FFF2-40B4-BE49-F238E27FC236}">
                <a16:creationId xmlns:a16="http://schemas.microsoft.com/office/drawing/2014/main" id="{927A3A92-7861-53C3-283D-164BF1773660}"/>
              </a:ext>
            </a:extLst>
          </p:cNvPr>
          <p:cNvPicPr>
            <a:picLocks noChangeAspect="1"/>
          </p:cNvPicPr>
          <p:nvPr/>
        </p:nvPicPr>
        <p:blipFill>
          <a:blip r:embed="rId4"/>
          <a:stretch>
            <a:fillRect/>
          </a:stretch>
        </p:blipFill>
        <p:spPr>
          <a:xfrm>
            <a:off x="2895600" y="1219200"/>
            <a:ext cx="3806606" cy="5105400"/>
          </a:xfrm>
          <a:prstGeom prst="rect">
            <a:avLst/>
          </a:prstGeom>
        </p:spPr>
      </p:pic>
    </p:spTree>
    <p:extLst>
      <p:ext uri="{BB962C8B-B14F-4D97-AF65-F5344CB8AC3E}">
        <p14:creationId xmlns:p14="http://schemas.microsoft.com/office/powerpoint/2010/main" val="4202282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7C9F-FB84-BB8D-BF08-7DB0317CF379}"/>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D63A234A-58B3-6F3F-427D-FCF9B218B8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3353" y="1676400"/>
            <a:ext cx="5977293" cy="4449763"/>
          </a:xfrm>
        </p:spPr>
      </p:pic>
      <p:sp>
        <p:nvSpPr>
          <p:cNvPr id="5" name="AutoShape 4">
            <a:extLst>
              <a:ext uri="{FF2B5EF4-FFF2-40B4-BE49-F238E27FC236}">
                <a16:creationId xmlns:a16="http://schemas.microsoft.com/office/drawing/2014/main" id="{693960F5-49A2-A1B1-D06A-994D1425B8F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FDF95154-CE14-6DAB-573E-C6E6C3CBE21D}"/>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a:t>Disincentives and Incentives</a:t>
            </a:r>
            <a:endParaRPr lang="en-CA" dirty="0"/>
          </a:p>
        </p:txBody>
      </p:sp>
      <p:grpSp>
        <p:nvGrpSpPr>
          <p:cNvPr id="12" name="Group 11">
            <a:extLst>
              <a:ext uri="{FF2B5EF4-FFF2-40B4-BE49-F238E27FC236}">
                <a16:creationId xmlns:a16="http://schemas.microsoft.com/office/drawing/2014/main" id="{1B7CDCD3-8279-7A8F-4F8F-B1C7563ADF18}"/>
              </a:ext>
            </a:extLst>
          </p:cNvPr>
          <p:cNvGrpSpPr/>
          <p:nvPr/>
        </p:nvGrpSpPr>
        <p:grpSpPr>
          <a:xfrm>
            <a:off x="7696200" y="440898"/>
            <a:ext cx="1258685" cy="591846"/>
            <a:chOff x="5571859" y="4974199"/>
            <a:chExt cx="2486776" cy="1151964"/>
          </a:xfrm>
        </p:grpSpPr>
        <p:pic>
          <p:nvPicPr>
            <p:cNvPr id="13" name="Picture 8" descr="Parking Icon Vector, Paid Parking Icon Stock Vector - Illustration of park,  area: 124470019">
              <a:extLst>
                <a:ext uri="{FF2B5EF4-FFF2-40B4-BE49-F238E27FC236}">
                  <a16:creationId xmlns:a16="http://schemas.microsoft.com/office/drawing/2014/main" id="{431BE29B-DAA2-20B3-CAE8-E31D30FD1567}"/>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ridge Icon Png #291788 - Free Icons Library">
              <a:extLst>
                <a:ext uri="{FF2B5EF4-FFF2-40B4-BE49-F238E27FC236}">
                  <a16:creationId xmlns:a16="http://schemas.microsoft.com/office/drawing/2014/main" id="{BF248875-05E9-10F6-D5DC-408275D07F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7057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057C-904A-DD73-B217-77FED8F1D81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CC3EA01-525B-1B78-A490-7E3C7BB56E7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5100" y="1295400"/>
            <a:ext cx="3733800" cy="4978401"/>
          </a:xfrm>
        </p:spPr>
      </p:pic>
      <p:sp>
        <p:nvSpPr>
          <p:cNvPr id="6" name="Title 1">
            <a:extLst>
              <a:ext uri="{FF2B5EF4-FFF2-40B4-BE49-F238E27FC236}">
                <a16:creationId xmlns:a16="http://schemas.microsoft.com/office/drawing/2014/main" id="{1D4AFE0B-C79A-8DA0-9BCD-E69B30F16E54}"/>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a:t>Disincentives and Incentives</a:t>
            </a:r>
            <a:endParaRPr lang="en-CA" dirty="0"/>
          </a:p>
        </p:txBody>
      </p:sp>
      <p:grpSp>
        <p:nvGrpSpPr>
          <p:cNvPr id="7" name="Group 6">
            <a:extLst>
              <a:ext uri="{FF2B5EF4-FFF2-40B4-BE49-F238E27FC236}">
                <a16:creationId xmlns:a16="http://schemas.microsoft.com/office/drawing/2014/main" id="{D5057B14-71B7-3638-6ED4-147289F4825F}"/>
              </a:ext>
            </a:extLst>
          </p:cNvPr>
          <p:cNvGrpSpPr/>
          <p:nvPr/>
        </p:nvGrpSpPr>
        <p:grpSpPr>
          <a:xfrm>
            <a:off x="7696200" y="440898"/>
            <a:ext cx="1258685" cy="591846"/>
            <a:chOff x="5571859" y="4974199"/>
            <a:chExt cx="2486776" cy="1151964"/>
          </a:xfrm>
        </p:grpSpPr>
        <p:pic>
          <p:nvPicPr>
            <p:cNvPr id="8" name="Picture 8" descr="Parking Icon Vector, Paid Parking Icon Stock Vector - Illustration of park,  area: 124470019">
              <a:extLst>
                <a:ext uri="{FF2B5EF4-FFF2-40B4-BE49-F238E27FC236}">
                  <a16:creationId xmlns:a16="http://schemas.microsoft.com/office/drawing/2014/main" id="{1F422C3A-DF13-AD40-4333-11E95C5B8D97}"/>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ridge Icon Png #291788 - Free Icons Library">
              <a:extLst>
                <a:ext uri="{FF2B5EF4-FFF2-40B4-BE49-F238E27FC236}">
                  <a16:creationId xmlns:a16="http://schemas.microsoft.com/office/drawing/2014/main" id="{DB417EC2-BEB4-BA87-B42D-6D93F55143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00770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D8C0-7C34-E2FA-798E-97E0D40B946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A460887-271D-A0CA-9B18-852BF9139DA1}"/>
              </a:ext>
            </a:extLst>
          </p:cNvPr>
          <p:cNvSpPr>
            <a:spLocks noGrp="1"/>
          </p:cNvSpPr>
          <p:nvPr>
            <p:ph idx="1"/>
          </p:nvPr>
        </p:nvSpPr>
        <p:spPr/>
        <p:txBody>
          <a:bodyPr/>
          <a:lstStyle/>
          <a:p>
            <a:endParaRPr lang="en-CA"/>
          </a:p>
        </p:txBody>
      </p:sp>
      <p:pic>
        <p:nvPicPr>
          <p:cNvPr id="9218" name="Picture 2" descr="Image">
            <a:extLst>
              <a:ext uri="{FF2B5EF4-FFF2-40B4-BE49-F238E27FC236}">
                <a16:creationId xmlns:a16="http://schemas.microsoft.com/office/drawing/2014/main" id="{9B203923-F0CB-EFAC-2C85-D4EC38DD72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43000"/>
            <a:ext cx="7010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1EA84C1-266B-E106-C405-3624F3FAEFCC}"/>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5" name="Group 4">
            <a:extLst>
              <a:ext uri="{FF2B5EF4-FFF2-40B4-BE49-F238E27FC236}">
                <a16:creationId xmlns:a16="http://schemas.microsoft.com/office/drawing/2014/main" id="{4F290998-10C7-9A35-371D-358BE77110D5}"/>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7BCEA882-53EE-BE9A-BEE1-BE4B7428CDC5}"/>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8CA0D899-3AC2-1211-7905-8975B1B48A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0797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BBCE-6219-B398-CB7B-90F77F65FA14}"/>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72292503-C964-5865-EDAA-91B733DC948F}"/>
              </a:ext>
            </a:extLst>
          </p:cNvPr>
          <p:cNvSpPr>
            <a:spLocks noGrp="1"/>
          </p:cNvSpPr>
          <p:nvPr>
            <p:ph idx="1"/>
          </p:nvPr>
        </p:nvSpPr>
        <p:spPr/>
        <p:txBody>
          <a:bodyPr/>
          <a:lstStyle/>
          <a:p>
            <a:endParaRPr lang="en-CA"/>
          </a:p>
        </p:txBody>
      </p:sp>
      <p:pic>
        <p:nvPicPr>
          <p:cNvPr id="10242" name="Picture 2" descr="Image">
            <a:extLst>
              <a:ext uri="{FF2B5EF4-FFF2-40B4-BE49-F238E27FC236}">
                <a16:creationId xmlns:a16="http://schemas.microsoft.com/office/drawing/2014/main" id="{07ABF1B7-B011-94C8-DF05-A488E00934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1066800"/>
            <a:ext cx="7239000" cy="53503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6235CB1-8D0B-122D-AC55-19979E203BE8}"/>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5" name="Group 4">
            <a:extLst>
              <a:ext uri="{FF2B5EF4-FFF2-40B4-BE49-F238E27FC236}">
                <a16:creationId xmlns:a16="http://schemas.microsoft.com/office/drawing/2014/main" id="{55DD9547-DD83-D240-833E-23983ACC57F1}"/>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BAB5B4B2-7788-00A2-9DB0-FD8BFB0DFF94}"/>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BE876590-5C97-7510-811E-C14B4C8F22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0040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7" name="Picture 2" descr="The Bear Street Beat: Exploring one of Banff's Most Vibrant Streets | Banff  &amp; Lake Louise Tourism">
            <a:extLst>
              <a:ext uri="{FF2B5EF4-FFF2-40B4-BE49-F238E27FC236}">
                <a16:creationId xmlns:a16="http://schemas.microsoft.com/office/drawing/2014/main" id="{FAA8BC2D-1856-6A48-00B1-3B69FC910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77510"/>
            <a:ext cx="7612682" cy="508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79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4DF7-4144-BF14-4EBC-31746DE4ED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A0D6FA-0E30-2197-AE28-B12E2FA95169}"/>
              </a:ext>
            </a:extLst>
          </p:cNvPr>
          <p:cNvSpPr>
            <a:spLocks noGrp="1"/>
          </p:cNvSpPr>
          <p:nvPr>
            <p:ph idx="1"/>
          </p:nvPr>
        </p:nvSpPr>
        <p:spPr/>
        <p:txBody>
          <a:bodyPr/>
          <a:lstStyle/>
          <a:p>
            <a:endParaRPr lang="en-US"/>
          </a:p>
        </p:txBody>
      </p:sp>
      <p:pic>
        <p:nvPicPr>
          <p:cNvPr id="5122" name="Picture 2" descr="How creating wildlife crossings can help reindeer, bears – and even crabs |  Wildlife | The Guardian">
            <a:extLst>
              <a:ext uri="{FF2B5EF4-FFF2-40B4-BE49-F238E27FC236}">
                <a16:creationId xmlns:a16="http://schemas.microsoft.com/office/drawing/2014/main" id="{F83282CD-86EF-CBFB-422A-BAD236BFB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233827" cy="434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239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836E-5FDB-8E0B-39C0-54E546334BC1}"/>
              </a:ext>
            </a:extLst>
          </p:cNvPr>
          <p:cNvSpPr>
            <a:spLocks noGrp="1"/>
          </p:cNvSpPr>
          <p:nvPr>
            <p:ph type="title"/>
          </p:nvPr>
        </p:nvSpPr>
        <p:spPr/>
        <p:txBody>
          <a:bodyPr/>
          <a:lstStyle/>
          <a:p>
            <a:r>
              <a:rPr lang="en-CA" dirty="0"/>
              <a:t>Disincentives and Incentives</a:t>
            </a:r>
          </a:p>
        </p:txBody>
      </p:sp>
      <p:sp>
        <p:nvSpPr>
          <p:cNvPr id="3" name="Content Placeholder 2">
            <a:extLst>
              <a:ext uri="{FF2B5EF4-FFF2-40B4-BE49-F238E27FC236}">
                <a16:creationId xmlns:a16="http://schemas.microsoft.com/office/drawing/2014/main" id="{15A65F44-4C67-2CDD-E2C4-7F8B06112A6D}"/>
              </a:ext>
            </a:extLst>
          </p:cNvPr>
          <p:cNvSpPr>
            <a:spLocks noGrp="1"/>
          </p:cNvSpPr>
          <p:nvPr>
            <p:ph idx="1"/>
          </p:nvPr>
        </p:nvSpPr>
        <p:spPr/>
        <p:txBody>
          <a:bodyPr/>
          <a:lstStyle/>
          <a:p>
            <a:endParaRPr lang="en-CA"/>
          </a:p>
        </p:txBody>
      </p:sp>
      <p:pic>
        <p:nvPicPr>
          <p:cNvPr id="36866" name="Picture 2" descr="Image">
            <a:extLst>
              <a:ext uri="{FF2B5EF4-FFF2-40B4-BE49-F238E27FC236}">
                <a16:creationId xmlns:a16="http://schemas.microsoft.com/office/drawing/2014/main" id="{E0B673B6-5FF8-920B-8ABD-FD16BAAEAA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7241" y="1295400"/>
            <a:ext cx="6729517" cy="50532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63A708F-1F17-C0DD-7D8E-2F8A97CEFD95}"/>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92D46E3A-5DF5-E883-037C-76B3E20D4231}"/>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4D83D0C9-ECCC-10CC-2C4E-0A0DE23F6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3935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2C2C-5BD0-D03D-760C-C3515E48E2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2A01C1-AC05-5E43-E89E-5CFF0C79DA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9CE3A5-6D98-2832-F099-33CE2597ECB4}"/>
              </a:ext>
            </a:extLst>
          </p:cNvPr>
          <p:cNvPicPr>
            <a:picLocks noChangeAspect="1"/>
          </p:cNvPicPr>
          <p:nvPr/>
        </p:nvPicPr>
        <p:blipFill>
          <a:blip r:embed="rId2"/>
          <a:stretch>
            <a:fillRect/>
          </a:stretch>
        </p:blipFill>
        <p:spPr>
          <a:xfrm>
            <a:off x="228600" y="1234280"/>
            <a:ext cx="8610600" cy="2816173"/>
          </a:xfrm>
          <a:prstGeom prst="rect">
            <a:avLst/>
          </a:prstGeom>
        </p:spPr>
      </p:pic>
      <p:sp>
        <p:nvSpPr>
          <p:cNvPr id="5" name="Title 1">
            <a:extLst>
              <a:ext uri="{FF2B5EF4-FFF2-40B4-BE49-F238E27FC236}">
                <a16:creationId xmlns:a16="http://schemas.microsoft.com/office/drawing/2014/main" id="{9A3570DC-87B7-9493-4D6B-4EFFAB078E87}"/>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a:t>Disincentives and Incentives</a:t>
            </a:r>
            <a:endParaRPr lang="en-CA" dirty="0"/>
          </a:p>
        </p:txBody>
      </p:sp>
      <p:grpSp>
        <p:nvGrpSpPr>
          <p:cNvPr id="6" name="Group 5">
            <a:extLst>
              <a:ext uri="{FF2B5EF4-FFF2-40B4-BE49-F238E27FC236}">
                <a16:creationId xmlns:a16="http://schemas.microsoft.com/office/drawing/2014/main" id="{2BF3C040-9E4E-842D-A1FB-09AD470D2C5A}"/>
              </a:ext>
            </a:extLst>
          </p:cNvPr>
          <p:cNvGrpSpPr/>
          <p:nvPr/>
        </p:nvGrpSpPr>
        <p:grpSpPr>
          <a:xfrm>
            <a:off x="7696200" y="440898"/>
            <a:ext cx="1258685" cy="591846"/>
            <a:chOff x="5571859" y="4974199"/>
            <a:chExt cx="2486776" cy="1151964"/>
          </a:xfrm>
        </p:grpSpPr>
        <p:pic>
          <p:nvPicPr>
            <p:cNvPr id="7" name="Picture 8" descr="Parking Icon Vector, Paid Parking Icon Stock Vector - Illustration of park,  area: 124470019">
              <a:extLst>
                <a:ext uri="{FF2B5EF4-FFF2-40B4-BE49-F238E27FC236}">
                  <a16:creationId xmlns:a16="http://schemas.microsoft.com/office/drawing/2014/main" id="{ADC1705F-1422-406A-5451-988C777B2328}"/>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idge Icon Png #291788 - Free Icons Library">
              <a:extLst>
                <a:ext uri="{FF2B5EF4-FFF2-40B4-BE49-F238E27FC236}">
                  <a16:creationId xmlns:a16="http://schemas.microsoft.com/office/drawing/2014/main" id="{905DCAAA-E024-5CB2-69DD-B673F9259D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079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2050" name="Picture 2" descr="New pedestrian bridge honours Nancy Pauw's legacy - RMOToday.com">
            <a:extLst>
              <a:ext uri="{FF2B5EF4-FFF2-40B4-BE49-F238E27FC236}">
                <a16:creationId xmlns:a16="http://schemas.microsoft.com/office/drawing/2014/main" id="{DE5369F5-3A46-8549-3E91-9416AECCE0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50" b="5755"/>
          <a:stretch/>
        </p:blipFill>
        <p:spPr bwMode="auto">
          <a:xfrm>
            <a:off x="465667" y="1161256"/>
            <a:ext cx="8229600" cy="496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760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35842" name="Picture 2" descr="nancypauwbridge3795cdouce">
            <a:extLst>
              <a:ext uri="{FF2B5EF4-FFF2-40B4-BE49-F238E27FC236}">
                <a16:creationId xmlns:a16="http://schemas.microsoft.com/office/drawing/2014/main" id="{0B362991-14E3-80F0-4F21-0067C0A0F1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154473"/>
            <a:ext cx="7772400" cy="518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108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5F4C-7055-B8C2-2923-42C8E73CD1A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7311DFBA-B94C-31D6-AD38-74369F5B3E89}"/>
              </a:ext>
            </a:extLst>
          </p:cNvPr>
          <p:cNvSpPr>
            <a:spLocks noGrp="1"/>
          </p:cNvSpPr>
          <p:nvPr>
            <p:ph idx="1"/>
          </p:nvPr>
        </p:nvSpPr>
        <p:spPr/>
        <p:txBody>
          <a:bodyPr/>
          <a:lstStyle/>
          <a:p>
            <a:endParaRPr lang="en-CA"/>
          </a:p>
        </p:txBody>
      </p:sp>
      <p:pic>
        <p:nvPicPr>
          <p:cNvPr id="7170" name="Picture 2" descr="Image">
            <a:extLst>
              <a:ext uri="{FF2B5EF4-FFF2-40B4-BE49-F238E27FC236}">
                <a16:creationId xmlns:a16="http://schemas.microsoft.com/office/drawing/2014/main" id="{6B8AAC8E-522D-1D2E-3D84-57B8452E55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 y="1143000"/>
            <a:ext cx="7848600" cy="5232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D5B50A1-B7E6-AFF1-DC08-67B936945459}"/>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5" name="Group 4">
            <a:extLst>
              <a:ext uri="{FF2B5EF4-FFF2-40B4-BE49-F238E27FC236}">
                <a16:creationId xmlns:a16="http://schemas.microsoft.com/office/drawing/2014/main" id="{357F446A-1CAD-D8CB-B5DC-F2A5B7F7ACDD}"/>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373472A0-D171-1562-57CB-1B3686AC9FD3}"/>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29F5D887-982A-EF29-71DC-CBDABE3AA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8786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D309-CF45-CC37-240A-B1AE4541859D}"/>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69875174-807E-B408-3B98-E14C0E4247BD}"/>
              </a:ext>
            </a:extLst>
          </p:cNvPr>
          <p:cNvSpPr>
            <a:spLocks noGrp="1"/>
          </p:cNvSpPr>
          <p:nvPr>
            <p:ph idx="1"/>
          </p:nvPr>
        </p:nvSpPr>
        <p:spPr/>
        <p:txBody>
          <a:bodyPr/>
          <a:lstStyle/>
          <a:p>
            <a:endParaRPr lang="en-CA"/>
          </a:p>
        </p:txBody>
      </p:sp>
      <p:pic>
        <p:nvPicPr>
          <p:cNvPr id="8194" name="Picture 2" descr="Image">
            <a:extLst>
              <a:ext uri="{FF2B5EF4-FFF2-40B4-BE49-F238E27FC236}">
                <a16:creationId xmlns:a16="http://schemas.microsoft.com/office/drawing/2014/main" id="{A61FF248-0742-CE58-5803-D02D390E9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01044"/>
            <a:ext cx="8686800" cy="4881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B1A4376-576C-5C86-966C-8B1E88FC4F1C}"/>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5" name="Group 4">
            <a:extLst>
              <a:ext uri="{FF2B5EF4-FFF2-40B4-BE49-F238E27FC236}">
                <a16:creationId xmlns:a16="http://schemas.microsoft.com/office/drawing/2014/main" id="{53EDA26F-52A0-1B10-3D2D-86DE2ECA9712}"/>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01996DD1-135D-BF4D-FE3F-19534921330E}"/>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1C291B20-EAED-E896-F1EF-0ED471B7BE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5858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Disincentives and Incentives</a:t>
            </a:r>
          </a:p>
        </p:txBody>
      </p:sp>
      <p:sp>
        <p:nvSpPr>
          <p:cNvPr id="3" name="Content Placeholder 2"/>
          <p:cNvSpPr>
            <a:spLocks noGrp="1"/>
          </p:cNvSpPr>
          <p:nvPr>
            <p:ph idx="1"/>
          </p:nvPr>
        </p:nvSpPr>
        <p:spPr/>
        <p:txBody>
          <a:bodyPr/>
          <a:lstStyle/>
          <a:p>
            <a:endParaRPr lang="en-CA"/>
          </a:p>
        </p:txBody>
      </p:sp>
      <p:grpSp>
        <p:nvGrpSpPr>
          <p:cNvPr id="6" name="Group 5">
            <a:extLst>
              <a:ext uri="{FF2B5EF4-FFF2-40B4-BE49-F238E27FC236}">
                <a16:creationId xmlns:a16="http://schemas.microsoft.com/office/drawing/2014/main" id="{55162998-9191-5E15-0E52-332B4E5A623B}"/>
              </a:ext>
            </a:extLst>
          </p:cNvPr>
          <p:cNvGrpSpPr/>
          <p:nvPr/>
        </p:nvGrpSpPr>
        <p:grpSpPr>
          <a:xfrm>
            <a:off x="7696200" y="440898"/>
            <a:ext cx="1258685" cy="591846"/>
            <a:chOff x="5571859" y="4974199"/>
            <a:chExt cx="2486776" cy="1151964"/>
          </a:xfrm>
        </p:grpSpPr>
        <p:pic>
          <p:nvPicPr>
            <p:cNvPr id="7" name="Picture 8" descr="Parking Icon Vector, Paid Parking Icon Stock Vector - Illustration of park,  area: 124470019">
              <a:extLst>
                <a:ext uri="{FF2B5EF4-FFF2-40B4-BE49-F238E27FC236}">
                  <a16:creationId xmlns:a16="http://schemas.microsoft.com/office/drawing/2014/main" id="{D6E6DD88-51E8-83F3-9973-054AC1BE6D26}"/>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idge Icon Png #291788 - Free Icons Library">
              <a:extLst>
                <a:ext uri="{FF2B5EF4-FFF2-40B4-BE49-F238E27FC236}">
                  <a16:creationId xmlns:a16="http://schemas.microsoft.com/office/drawing/2014/main" id="{029E6C9C-968F-B28F-E171-DC6E44D02A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Banff Avenue pedestrian zone returns, 2 blocks closed to traffic | CTV News">
            <a:extLst>
              <a:ext uri="{FF2B5EF4-FFF2-40B4-BE49-F238E27FC236}">
                <a16:creationId xmlns:a16="http://schemas.microsoft.com/office/drawing/2014/main" id="{EB088035-AD9F-2C29-8C89-2447924EE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96" y="1503310"/>
            <a:ext cx="8458200" cy="477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1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2D67-664B-9FE3-2BDC-74EF399173AE}"/>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D3309E55-2B35-FD4C-B33F-9EE9306BA098}"/>
              </a:ext>
            </a:extLst>
          </p:cNvPr>
          <p:cNvSpPr>
            <a:spLocks noGrp="1"/>
          </p:cNvSpPr>
          <p:nvPr>
            <p:ph idx="1"/>
          </p:nvPr>
        </p:nvSpPr>
        <p:spPr/>
        <p:txBody>
          <a:bodyPr/>
          <a:lstStyle/>
          <a:p>
            <a:endParaRPr lang="en-CA"/>
          </a:p>
        </p:txBody>
      </p:sp>
      <p:sp>
        <p:nvSpPr>
          <p:cNvPr id="5" name="Title 1">
            <a:extLst>
              <a:ext uri="{FF2B5EF4-FFF2-40B4-BE49-F238E27FC236}">
                <a16:creationId xmlns:a16="http://schemas.microsoft.com/office/drawing/2014/main" id="{CEAA545A-7582-BA4C-E48A-8151D1559B50}"/>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6" name="Group 5">
            <a:extLst>
              <a:ext uri="{FF2B5EF4-FFF2-40B4-BE49-F238E27FC236}">
                <a16:creationId xmlns:a16="http://schemas.microsoft.com/office/drawing/2014/main" id="{0AC915A2-F5E1-2A46-1EBC-3397258368FA}"/>
              </a:ext>
            </a:extLst>
          </p:cNvPr>
          <p:cNvGrpSpPr/>
          <p:nvPr/>
        </p:nvGrpSpPr>
        <p:grpSpPr>
          <a:xfrm>
            <a:off x="7696200" y="440898"/>
            <a:ext cx="1258685" cy="591846"/>
            <a:chOff x="5571859" y="4974199"/>
            <a:chExt cx="2486776" cy="1151964"/>
          </a:xfrm>
        </p:grpSpPr>
        <p:pic>
          <p:nvPicPr>
            <p:cNvPr id="7" name="Picture 8" descr="Parking Icon Vector, Paid Parking Icon Stock Vector - Illustration of park,  area: 124470019">
              <a:extLst>
                <a:ext uri="{FF2B5EF4-FFF2-40B4-BE49-F238E27FC236}">
                  <a16:creationId xmlns:a16="http://schemas.microsoft.com/office/drawing/2014/main" id="{F991BB5E-DE49-4EA8-EAF0-1474D6626114}"/>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idge Icon Png #291788 - Free Icons Library">
              <a:extLst>
                <a:ext uri="{FF2B5EF4-FFF2-40B4-BE49-F238E27FC236}">
                  <a16:creationId xmlns:a16="http://schemas.microsoft.com/office/drawing/2014/main" id="{60DA4C3E-A6FF-2213-119C-6BD32055C5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8" name="Picture 4" descr="Image">
            <a:extLst>
              <a:ext uri="{FF2B5EF4-FFF2-40B4-BE49-F238E27FC236}">
                <a16:creationId xmlns:a16="http://schemas.microsoft.com/office/drawing/2014/main" id="{1BD83D8C-B79F-6E42-7DCA-71B7CE5B0E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32871"/>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48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6AB3-1247-1BF6-C6B4-B62CE52FE647}"/>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7946D21A-8532-FC14-D8FA-89BE9E8E3CFD}"/>
              </a:ext>
            </a:extLst>
          </p:cNvPr>
          <p:cNvSpPr>
            <a:spLocks noGrp="1"/>
          </p:cNvSpPr>
          <p:nvPr>
            <p:ph idx="1"/>
          </p:nvPr>
        </p:nvSpPr>
        <p:spPr/>
        <p:txBody>
          <a:bodyPr/>
          <a:lstStyle/>
          <a:p>
            <a:endParaRPr lang="en-CA"/>
          </a:p>
        </p:txBody>
      </p:sp>
      <p:sp>
        <p:nvSpPr>
          <p:cNvPr id="4" name="Title 1">
            <a:extLst>
              <a:ext uri="{FF2B5EF4-FFF2-40B4-BE49-F238E27FC236}">
                <a16:creationId xmlns:a16="http://schemas.microsoft.com/office/drawing/2014/main" id="{EF4E9F17-0CA4-A680-D53F-B69A7981EE33}"/>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5" name="Group 4">
            <a:extLst>
              <a:ext uri="{FF2B5EF4-FFF2-40B4-BE49-F238E27FC236}">
                <a16:creationId xmlns:a16="http://schemas.microsoft.com/office/drawing/2014/main" id="{141E41E1-6E4E-1491-3859-C8E7C3ADE09D}"/>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F4E0D555-DE56-34D3-2272-95210EAC1BDB}"/>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1DFB0884-7CFD-A46C-8E6C-135375E04D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Roam Public Transit (@roamtransit) / Twitter">
            <a:extLst>
              <a:ext uri="{FF2B5EF4-FFF2-40B4-BE49-F238E27FC236}">
                <a16:creationId xmlns:a16="http://schemas.microsoft.com/office/drawing/2014/main" id="{9D1946B1-B19A-8668-1999-6A24C6F691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3" y="1235502"/>
            <a:ext cx="6907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3362-657C-752D-DA52-3A5E814DEA2A}"/>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0B20D6C-6FB6-C588-0B01-E90A88602775}"/>
              </a:ext>
            </a:extLst>
          </p:cNvPr>
          <p:cNvSpPr>
            <a:spLocks noGrp="1"/>
          </p:cNvSpPr>
          <p:nvPr>
            <p:ph idx="1"/>
          </p:nvPr>
        </p:nvSpPr>
        <p:spPr/>
        <p:txBody>
          <a:bodyPr/>
          <a:lstStyle/>
          <a:p>
            <a:endParaRPr lang="en-CA"/>
          </a:p>
        </p:txBody>
      </p:sp>
      <p:sp>
        <p:nvSpPr>
          <p:cNvPr id="4" name="Title 1">
            <a:extLst>
              <a:ext uri="{FF2B5EF4-FFF2-40B4-BE49-F238E27FC236}">
                <a16:creationId xmlns:a16="http://schemas.microsoft.com/office/drawing/2014/main" id="{F1FDD269-1970-D444-95EA-21E54CD04DE5}"/>
              </a:ext>
            </a:extLst>
          </p:cNvPr>
          <p:cNvSpPr txBox="1">
            <a:spLocks/>
          </p:cNvSpPr>
          <p:nvPr/>
        </p:nvSpPr>
        <p:spPr>
          <a:xfrm>
            <a:off x="457200" y="274638"/>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Disincentives and Incentives</a:t>
            </a:r>
          </a:p>
        </p:txBody>
      </p:sp>
      <p:grpSp>
        <p:nvGrpSpPr>
          <p:cNvPr id="5" name="Group 4">
            <a:extLst>
              <a:ext uri="{FF2B5EF4-FFF2-40B4-BE49-F238E27FC236}">
                <a16:creationId xmlns:a16="http://schemas.microsoft.com/office/drawing/2014/main" id="{0CBA9993-D5B8-E70E-8098-6BDCBD343F4D}"/>
              </a:ext>
            </a:extLst>
          </p:cNvPr>
          <p:cNvGrpSpPr/>
          <p:nvPr/>
        </p:nvGrpSpPr>
        <p:grpSpPr>
          <a:xfrm>
            <a:off x="7696200" y="440898"/>
            <a:ext cx="1258685" cy="591846"/>
            <a:chOff x="5571859" y="4974199"/>
            <a:chExt cx="2486776" cy="1151964"/>
          </a:xfrm>
        </p:grpSpPr>
        <p:pic>
          <p:nvPicPr>
            <p:cNvPr id="6" name="Picture 8" descr="Parking Icon Vector, Paid Parking Icon Stock Vector - Illustration of park,  area: 124470019">
              <a:extLst>
                <a:ext uri="{FF2B5EF4-FFF2-40B4-BE49-F238E27FC236}">
                  <a16:creationId xmlns:a16="http://schemas.microsoft.com/office/drawing/2014/main" id="{FE5E6F18-5808-1224-E4D7-5A6C81999E55}"/>
                </a:ext>
              </a:extLst>
            </p:cNvPr>
            <p:cNvPicPr>
              <a:picLocks noChangeAspect="1" noChangeArrowheads="1"/>
            </p:cNvPicPr>
            <p:nvPr/>
          </p:nvPicPr>
          <p:blipFill rotWithShape="1">
            <a:blip r:embed="rId2"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dge Icon Png #291788 - Free Icons Library">
              <a:extLst>
                <a:ext uri="{FF2B5EF4-FFF2-40B4-BE49-F238E27FC236}">
                  <a16:creationId xmlns:a16="http://schemas.microsoft.com/office/drawing/2014/main" id="{233948F8-B7B0-0ADA-79A3-7739061E6B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canadaday1645banffcanmorephoto sm">
            <a:extLst>
              <a:ext uri="{FF2B5EF4-FFF2-40B4-BE49-F238E27FC236}">
                <a16:creationId xmlns:a16="http://schemas.microsoft.com/office/drawing/2014/main" id="{CB30FD8C-B16B-58A5-4E1F-2826B42E0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1257890"/>
            <a:ext cx="7391400"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68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764A-8E13-DE96-166E-C3192D0D408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ED45913D-B207-170A-4799-2DE9A452B180}"/>
              </a:ext>
            </a:extLst>
          </p:cNvPr>
          <p:cNvSpPr>
            <a:spLocks noGrp="1"/>
          </p:cNvSpPr>
          <p:nvPr>
            <p:ph idx="1"/>
          </p:nvPr>
        </p:nvSpPr>
        <p:spPr/>
        <p:txBody>
          <a:bodyPr/>
          <a:lstStyle/>
          <a:p>
            <a:endParaRPr lang="en-CA"/>
          </a:p>
        </p:txBody>
      </p:sp>
      <p:pic>
        <p:nvPicPr>
          <p:cNvPr id="1026" name="Picture 2" descr="Banff Stoney Meadows">
            <a:extLst>
              <a:ext uri="{FF2B5EF4-FFF2-40B4-BE49-F238E27FC236}">
                <a16:creationId xmlns:a16="http://schemas.microsoft.com/office/drawing/2014/main" id="{98DAE645-C011-B218-00DD-DA0F2C945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44563"/>
            <a:ext cx="7772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42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Disincentives and Incentives</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829917" y="1639957"/>
            <a:ext cx="7484165" cy="4335339"/>
          </a:xfrm>
          <a:prstGeom prst="rect">
            <a:avLst/>
          </a:prstGeom>
        </p:spPr>
      </p:pic>
      <p:pic>
        <p:nvPicPr>
          <p:cNvPr id="5" name="Picture 4" descr="https://scontent.cdninstagram.com/hphotos-xaf1/t51.2885-15/s320x320/e35/11887221_1645959425687980_1500049718_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017" y="1331843"/>
            <a:ext cx="3036672" cy="303667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5162998-9191-5E15-0E52-332B4E5A623B}"/>
              </a:ext>
            </a:extLst>
          </p:cNvPr>
          <p:cNvGrpSpPr/>
          <p:nvPr/>
        </p:nvGrpSpPr>
        <p:grpSpPr>
          <a:xfrm>
            <a:off x="7696200" y="440898"/>
            <a:ext cx="1258685" cy="591846"/>
            <a:chOff x="5571859" y="4974199"/>
            <a:chExt cx="2486776" cy="1151964"/>
          </a:xfrm>
        </p:grpSpPr>
        <p:pic>
          <p:nvPicPr>
            <p:cNvPr id="7" name="Picture 8" descr="Parking Icon Vector, Paid Parking Icon Stock Vector - Illustration of park,  area: 124470019">
              <a:extLst>
                <a:ext uri="{FF2B5EF4-FFF2-40B4-BE49-F238E27FC236}">
                  <a16:creationId xmlns:a16="http://schemas.microsoft.com/office/drawing/2014/main" id="{D6E6DD88-51E8-83F3-9973-054AC1BE6D26}"/>
                </a:ext>
              </a:extLst>
            </p:cNvPr>
            <p:cNvPicPr>
              <a:picLocks noChangeAspect="1" noChangeArrowheads="1"/>
            </p:cNvPicPr>
            <p:nvPr/>
          </p:nvPicPr>
          <p:blipFill rotWithShape="1">
            <a:blip r:embed="rId6"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idge Icon Png #291788 - Free Icons Library">
              <a:extLst>
                <a:ext uri="{FF2B5EF4-FFF2-40B4-BE49-F238E27FC236}">
                  <a16:creationId xmlns:a16="http://schemas.microsoft.com/office/drawing/2014/main" id="{029E6C9C-968F-B28F-E171-DC6E44D02A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1314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3074" name="Picture 2" descr="Banff Townsite: E-Bike Explorer | GetYourGuide">
            <a:extLst>
              <a:ext uri="{FF2B5EF4-FFF2-40B4-BE49-F238E27FC236}">
                <a16:creationId xmlns:a16="http://schemas.microsoft.com/office/drawing/2014/main" id="{5B1DF048-D308-C199-0D97-1A62942EF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21" y="1356402"/>
            <a:ext cx="8296153" cy="414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66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A4B5-E07E-AE93-3260-DB6E82885D96}"/>
              </a:ext>
            </a:extLst>
          </p:cNvPr>
          <p:cNvSpPr>
            <a:spLocks noGrp="1"/>
          </p:cNvSpPr>
          <p:nvPr>
            <p:ph type="title"/>
          </p:nvPr>
        </p:nvSpPr>
        <p:spPr/>
        <p:txBody>
          <a:bodyPr/>
          <a:lstStyle/>
          <a:p>
            <a:r>
              <a:rPr lang="en-CA" dirty="0"/>
              <a:t>Disincentives and Incentives</a:t>
            </a:r>
          </a:p>
        </p:txBody>
      </p:sp>
      <p:grpSp>
        <p:nvGrpSpPr>
          <p:cNvPr id="4" name="Group 3">
            <a:extLst>
              <a:ext uri="{FF2B5EF4-FFF2-40B4-BE49-F238E27FC236}">
                <a16:creationId xmlns:a16="http://schemas.microsoft.com/office/drawing/2014/main" id="{10054E69-9104-1F36-C3EB-919AABE2A409}"/>
              </a:ext>
            </a:extLst>
          </p:cNvPr>
          <p:cNvGrpSpPr/>
          <p:nvPr/>
        </p:nvGrpSpPr>
        <p:grpSpPr>
          <a:xfrm>
            <a:off x="7696200" y="440898"/>
            <a:ext cx="1258685" cy="591846"/>
            <a:chOff x="5571859" y="4974199"/>
            <a:chExt cx="2486776" cy="1151964"/>
          </a:xfrm>
        </p:grpSpPr>
        <p:pic>
          <p:nvPicPr>
            <p:cNvPr id="5" name="Picture 8" descr="Parking Icon Vector, Paid Parking Icon Stock Vector - Illustration of park,  area: 124470019">
              <a:extLst>
                <a:ext uri="{FF2B5EF4-FFF2-40B4-BE49-F238E27FC236}">
                  <a16:creationId xmlns:a16="http://schemas.microsoft.com/office/drawing/2014/main" id="{AEF69FBF-817E-13E4-CF57-612DC8C36980}"/>
                </a:ext>
              </a:extLst>
            </p:cNvPr>
            <p:cNvPicPr>
              <a:picLocks noChangeAspect="1" noChangeArrowheads="1"/>
            </p:cNvPicPr>
            <p:nvPr/>
          </p:nvPicPr>
          <p:blipFill rotWithShape="1">
            <a:blip r:embed="rId3" cstate="print">
              <a:biLevel thresh="75000"/>
              <a:extLst>
                <a:ext uri="{28A0092B-C50C-407E-A947-70E740481C1C}">
                  <a14:useLocalDpi xmlns:a14="http://schemas.microsoft.com/office/drawing/2010/main" val="0"/>
                </a:ext>
              </a:extLst>
            </a:blip>
            <a:srcRect l="22222" t="15555" r="15556" b="16667"/>
            <a:stretch/>
          </p:blipFill>
          <p:spPr bwMode="auto">
            <a:xfrm>
              <a:off x="5571859" y="4974199"/>
              <a:ext cx="1057541" cy="115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idge Icon Png #291788 - Free Icons Library">
              <a:extLst>
                <a:ext uri="{FF2B5EF4-FFF2-40B4-BE49-F238E27FC236}">
                  <a16:creationId xmlns:a16="http://schemas.microsoft.com/office/drawing/2014/main" id="{53B9D463-ED65-8762-3940-3D274CD057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025" y="5181600"/>
              <a:ext cx="1105610" cy="69532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7">
            <a:extLst>
              <a:ext uri="{FF2B5EF4-FFF2-40B4-BE49-F238E27FC236}">
                <a16:creationId xmlns:a16="http://schemas.microsoft.com/office/drawing/2014/main" id="{B38E3BD9-85F1-A76A-BF45-DA097613456A}"/>
              </a:ext>
            </a:extLst>
          </p:cNvPr>
          <p:cNvSpPr>
            <a:spLocks noGrp="1"/>
          </p:cNvSpPr>
          <p:nvPr>
            <p:ph idx="1"/>
          </p:nvPr>
        </p:nvSpPr>
        <p:spPr/>
        <p:txBody>
          <a:bodyPr/>
          <a:lstStyle/>
          <a:p>
            <a:endParaRPr lang="en-CA"/>
          </a:p>
        </p:txBody>
      </p:sp>
      <p:pic>
        <p:nvPicPr>
          <p:cNvPr id="3" name="Picture 2" descr="Roam Public Transit on Twitter: &quot;Banff Local Routes are Fare Free for  Residents! Fare free starts Friday, May 20! What does this mean? Residents  of Banff with a valid fare free pass">
            <a:extLst>
              <a:ext uri="{FF2B5EF4-FFF2-40B4-BE49-F238E27FC236}">
                <a16:creationId xmlns:a16="http://schemas.microsoft.com/office/drawing/2014/main" id="{CF28A671-040A-877F-992C-BE71A20D96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225726"/>
            <a:ext cx="4893163" cy="489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170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2019-AAAD-44AF-7925-19DAFECA4029}"/>
              </a:ext>
            </a:extLst>
          </p:cNvPr>
          <p:cNvSpPr>
            <a:spLocks noGrp="1"/>
          </p:cNvSpPr>
          <p:nvPr>
            <p:ph type="title"/>
          </p:nvPr>
        </p:nvSpPr>
        <p:spPr/>
        <p:txBody>
          <a:bodyPr/>
          <a:lstStyle/>
          <a:p>
            <a:r>
              <a:rPr lang="en-CA" dirty="0"/>
              <a:t>Summary</a:t>
            </a:r>
          </a:p>
        </p:txBody>
      </p:sp>
      <p:sp>
        <p:nvSpPr>
          <p:cNvPr id="3" name="Content Placeholder 2">
            <a:extLst>
              <a:ext uri="{FF2B5EF4-FFF2-40B4-BE49-F238E27FC236}">
                <a16:creationId xmlns:a16="http://schemas.microsoft.com/office/drawing/2014/main" id="{381F5425-97AD-4640-B1AD-8545461FDD30}"/>
              </a:ext>
            </a:extLst>
          </p:cNvPr>
          <p:cNvSpPr>
            <a:spLocks noGrp="1"/>
          </p:cNvSpPr>
          <p:nvPr>
            <p:ph idx="1"/>
          </p:nvPr>
        </p:nvSpPr>
        <p:spPr/>
        <p:txBody>
          <a:bodyPr/>
          <a:lstStyle/>
          <a:p>
            <a:endParaRPr lang="en-CA"/>
          </a:p>
        </p:txBody>
      </p:sp>
      <p:pic>
        <p:nvPicPr>
          <p:cNvPr id="4" name="Picture 2" descr="258E97B8-1898-4944-BE99-4C4A5F433C60">
            <a:extLst>
              <a:ext uri="{FF2B5EF4-FFF2-40B4-BE49-F238E27FC236}">
                <a16:creationId xmlns:a16="http://schemas.microsoft.com/office/drawing/2014/main" id="{A9AC8F18-B77C-12A0-022E-76FE758C5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888450" cy="520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ow to Get Around Banff National Park this Summer – SkiBig3">
            <a:extLst>
              <a:ext uri="{FF2B5EF4-FFF2-40B4-BE49-F238E27FC236}">
                <a16:creationId xmlns:a16="http://schemas.microsoft.com/office/drawing/2014/main" id="{A6768C8D-E74E-B313-7131-ACC69937B30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b="2981"/>
          <a:stretch/>
        </p:blipFill>
        <p:spPr bwMode="auto">
          <a:xfrm>
            <a:off x="990600" y="685800"/>
            <a:ext cx="8839200" cy="56632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92DC726-6655-95F6-7F97-4D7CB0B25BD8}"/>
              </a:ext>
            </a:extLst>
          </p:cNvPr>
          <p:cNvSpPr/>
          <p:nvPr/>
        </p:nvSpPr>
        <p:spPr>
          <a:xfrm>
            <a:off x="609600" y="508989"/>
            <a:ext cx="8229600" cy="63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8A6E3F0E-8A75-EE22-AA28-DC5D629763E9}"/>
              </a:ext>
            </a:extLst>
          </p:cNvPr>
          <p:cNvSpPr/>
          <p:nvPr/>
        </p:nvSpPr>
        <p:spPr>
          <a:xfrm>
            <a:off x="568569" y="6126163"/>
            <a:ext cx="8229600" cy="317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D937BEA-8471-7408-28A1-9835BBE44A40}"/>
              </a:ext>
            </a:extLst>
          </p:cNvPr>
          <p:cNvSpPr/>
          <p:nvPr/>
        </p:nvSpPr>
        <p:spPr>
          <a:xfrm>
            <a:off x="8083062" y="591642"/>
            <a:ext cx="1441938" cy="5839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74627079-429B-A804-4AF3-542CF3FCC17C}"/>
              </a:ext>
            </a:extLst>
          </p:cNvPr>
          <p:cNvSpPr/>
          <p:nvPr/>
        </p:nvSpPr>
        <p:spPr>
          <a:xfrm>
            <a:off x="457200" y="647700"/>
            <a:ext cx="867507"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itle 1">
            <a:extLst>
              <a:ext uri="{FF2B5EF4-FFF2-40B4-BE49-F238E27FC236}">
                <a16:creationId xmlns:a16="http://schemas.microsoft.com/office/drawing/2014/main" id="{8F6D3C66-F317-5F3A-492B-084A9F0F1AF4}"/>
              </a:ext>
            </a:extLst>
          </p:cNvPr>
          <p:cNvSpPr txBox="1">
            <a:spLocks/>
          </p:cNvSpPr>
          <p:nvPr/>
        </p:nvSpPr>
        <p:spPr>
          <a:xfrm>
            <a:off x="609600" y="228600"/>
            <a:ext cx="82296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Garamond" pitchFamily="18" charset="0"/>
                <a:ea typeface="+mj-ea"/>
                <a:cs typeface="+mj-cs"/>
              </a:defRPr>
            </a:lvl1pPr>
          </a:lstStyle>
          <a:p>
            <a:r>
              <a:rPr lang="en-CA" dirty="0"/>
              <a:t>Summary</a:t>
            </a:r>
          </a:p>
        </p:txBody>
      </p:sp>
    </p:spTree>
    <p:extLst>
      <p:ext uri="{BB962C8B-B14F-4D97-AF65-F5344CB8AC3E}">
        <p14:creationId xmlns:p14="http://schemas.microsoft.com/office/powerpoint/2010/main" val="407722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2019-AAAD-44AF-7925-19DAFECA4029}"/>
              </a:ext>
            </a:extLst>
          </p:cNvPr>
          <p:cNvSpPr>
            <a:spLocks noGrp="1"/>
          </p:cNvSpPr>
          <p:nvPr>
            <p:ph type="title"/>
          </p:nvPr>
        </p:nvSpPr>
        <p:spPr>
          <a:xfrm>
            <a:off x="457200" y="492056"/>
            <a:ext cx="8229600" cy="1020762"/>
          </a:xfrm>
        </p:spPr>
        <p:txBody>
          <a:bodyPr/>
          <a:lstStyle/>
          <a:p>
            <a:r>
              <a:rPr lang="en-CA" dirty="0"/>
              <a:t>Thank You</a:t>
            </a:r>
          </a:p>
        </p:txBody>
      </p:sp>
      <p:sp>
        <p:nvSpPr>
          <p:cNvPr id="3" name="Content Placeholder 2">
            <a:extLst>
              <a:ext uri="{FF2B5EF4-FFF2-40B4-BE49-F238E27FC236}">
                <a16:creationId xmlns:a16="http://schemas.microsoft.com/office/drawing/2014/main" id="{381F5425-97AD-4640-B1AD-8545461FDD30}"/>
              </a:ext>
            </a:extLst>
          </p:cNvPr>
          <p:cNvSpPr>
            <a:spLocks noGrp="1"/>
          </p:cNvSpPr>
          <p:nvPr>
            <p:ph idx="1"/>
          </p:nvPr>
        </p:nvSpPr>
        <p:spPr/>
        <p:txBody>
          <a:bodyPr>
            <a:normAutofit fontScale="85000" lnSpcReduction="20000"/>
          </a:bodyPr>
          <a:lstStyle/>
          <a:p>
            <a:pPr marL="0" indent="0" algn="ctr">
              <a:buNone/>
            </a:pPr>
            <a:r>
              <a:rPr lang="en-CA" b="0" u="none" strike="noStrike" dirty="0">
                <a:solidFill>
                  <a:srgbClr val="242424"/>
                </a:solidFill>
                <a:effectLst/>
                <a:latin typeface="Garamond" panose="02020404030301010803" pitchFamily="18" charset="0"/>
              </a:rPr>
              <a:t>National Parks are maintained for all the people – for the ill that they may be restored; for the well that they may be fortified and inspired by the sunshine, the fresh air, the beauty, and all the other healing, ennobling agencies of Nature. They exist in order that every citizen of Canada may satisfy his craving for Nature and Nature’s Beauty; that he may absorb the poise and restfulness of the forests; that he may fill his soul with the brilliance of the wild flowers and the sublimity of the mountain peaks; that he may develop the buoyancy, the joy, and the activity that he sees in the wild animals; that he may stock his brain and mind with great thoughts, noble ideals; that he be made better, be healthier, and happier.</a:t>
            </a:r>
            <a:endParaRPr lang="en-CA" dirty="0">
              <a:latin typeface="Garamond" panose="02020404030301010803" pitchFamily="18" charset="0"/>
            </a:endParaRPr>
          </a:p>
        </p:txBody>
      </p:sp>
    </p:spTree>
    <p:extLst>
      <p:ext uri="{BB962C8B-B14F-4D97-AF65-F5344CB8AC3E}">
        <p14:creationId xmlns:p14="http://schemas.microsoft.com/office/powerpoint/2010/main" val="2360614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0750" y="457200"/>
            <a:ext cx="7302500" cy="5598581"/>
          </a:xfrm>
        </p:spPr>
      </p:pic>
    </p:spTree>
    <p:extLst>
      <p:ext uri="{BB962C8B-B14F-4D97-AF65-F5344CB8AC3E}">
        <p14:creationId xmlns:p14="http://schemas.microsoft.com/office/powerpoint/2010/main" val="3194291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818C-98EE-FEF4-3736-43542D591025}"/>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12D44ADF-A56B-D46C-63D4-60389127643A}"/>
              </a:ext>
            </a:extLst>
          </p:cNvPr>
          <p:cNvSpPr>
            <a:spLocks noGrp="1"/>
          </p:cNvSpPr>
          <p:nvPr>
            <p:ph idx="1"/>
          </p:nvPr>
        </p:nvSpPr>
        <p:spPr/>
        <p:txBody>
          <a:bodyPr/>
          <a:lstStyle/>
          <a:p>
            <a:endParaRPr lang="en-CA"/>
          </a:p>
        </p:txBody>
      </p:sp>
      <p:pic>
        <p:nvPicPr>
          <p:cNvPr id="1026" name="Picture 2" descr="The History of Hot Springs">
            <a:extLst>
              <a:ext uri="{FF2B5EF4-FFF2-40B4-BE49-F238E27FC236}">
                <a16:creationId xmlns:a16="http://schemas.microsoft.com/office/drawing/2014/main" id="{75B139FA-5207-35BD-F65C-804B61F0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82000" cy="438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98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 y="274638"/>
            <a:ext cx="7330440" cy="5888387"/>
          </a:xfrm>
          <a:prstGeom prst="rect">
            <a:avLst/>
          </a:prstGeom>
        </p:spPr>
      </p:pic>
      <p:sp>
        <p:nvSpPr>
          <p:cNvPr id="4" name="Content Placeholder 3">
            <a:extLst>
              <a:ext uri="{FF2B5EF4-FFF2-40B4-BE49-F238E27FC236}">
                <a16:creationId xmlns:a16="http://schemas.microsoft.com/office/drawing/2014/main" id="{CFFDA184-5238-DF46-DA1C-9CB9F87A1FE4}"/>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3850267294"/>
      </p:ext>
    </p:extLst>
  </p:cSld>
  <p:clrMapOvr>
    <a:masterClrMapping/>
  </p:clrMapOvr>
</p:sld>
</file>

<file path=ppt/theme/theme1.xml><?xml version="1.0" encoding="utf-8"?>
<a:theme xmlns:a="http://schemas.openxmlformats.org/drawingml/2006/main" name="TOB_technical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TOB_technical_presentation</Template>
  <TotalTime>6980</TotalTime>
  <Words>594</Words>
  <Application>Microsoft Office PowerPoint</Application>
  <PresentationFormat>On-screen Show (4:3)</PresentationFormat>
  <Paragraphs>137</Paragraphs>
  <Slides>64</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Arial Rounded MT Bold</vt:lpstr>
      <vt:lpstr>Calibri</vt:lpstr>
      <vt:lpstr>Euphemia</vt:lpstr>
      <vt:lpstr>Garamond</vt:lpstr>
      <vt:lpstr>TOB_technical_presentation</vt:lpstr>
      <vt:lpstr>    Planner Technical Session  In Banff, Places for Cars, Places for People:  The Technical Aspects of Joy in Community Spaces      </vt:lpstr>
      <vt:lpstr>Darren Enns, MCIP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Four Pillars</vt:lpstr>
      <vt:lpstr>Regional Mass Transit</vt:lpstr>
      <vt:lpstr>Regional Mass Transit</vt:lpstr>
      <vt:lpstr>Regional Mass Transit</vt:lpstr>
      <vt:lpstr>Regional Mass Transit</vt:lpstr>
      <vt:lpstr>Regional Mass Transit</vt:lpstr>
      <vt:lpstr>Intercept Parking</vt:lpstr>
      <vt:lpstr>PowerPoint Presentation</vt:lpstr>
      <vt:lpstr>Intercept Parking</vt:lpstr>
      <vt:lpstr>Intercept Parking</vt:lpstr>
      <vt:lpstr>Intercept Parking</vt:lpstr>
      <vt:lpstr>Local Transit</vt:lpstr>
      <vt:lpstr>Local Transit</vt:lpstr>
      <vt:lpstr>Local Transit</vt:lpstr>
      <vt:lpstr>Local Transit</vt:lpstr>
      <vt:lpstr>Local Transit</vt:lpstr>
      <vt:lpstr>Local Transit</vt:lpstr>
      <vt:lpstr>Local Transit</vt:lpstr>
      <vt:lpstr>Local Transit</vt:lpstr>
      <vt:lpstr>Disincentives and Incentives</vt:lpstr>
      <vt:lpstr>Disincentives and Incentives</vt:lpstr>
      <vt:lpstr>Disincentives and Incentives</vt:lpstr>
      <vt:lpstr>PowerPoint Presentation</vt:lpstr>
      <vt:lpstr>Disincentives and Incentives</vt:lpstr>
      <vt:lpstr>PowerPoint Presentation</vt:lpstr>
      <vt:lpstr>PowerPoint Presentation</vt:lpstr>
      <vt:lpstr>PowerPoint Presentation</vt:lpstr>
      <vt:lpstr>PowerPoint Presentation</vt:lpstr>
      <vt:lpstr>Disincentives and Incentives</vt:lpstr>
      <vt:lpstr>Disincentives and Incentives</vt:lpstr>
      <vt:lpstr>PowerPoint Presentation</vt:lpstr>
      <vt:lpstr>Disincentives and Incentives</vt:lpstr>
      <vt:lpstr>Disincentives and Incentives</vt:lpstr>
      <vt:lpstr>PowerPoint Presentation</vt:lpstr>
      <vt:lpstr>PowerPoint Presentation</vt:lpstr>
      <vt:lpstr>Disincentives and Incentives</vt:lpstr>
      <vt:lpstr>PowerPoint Presentation</vt:lpstr>
      <vt:lpstr>PowerPoint Presentation</vt:lpstr>
      <vt:lpstr>PowerPoint Presentation</vt:lpstr>
      <vt:lpstr>Disincentives and Incentives</vt:lpstr>
      <vt:lpstr>Disincentives and Incentives</vt:lpstr>
      <vt:lpstr>Disincentives and Incentives</vt:lpstr>
      <vt:lpstr>Summary</vt:lpstr>
      <vt:lpstr>Thank You</vt:lpstr>
    </vt:vector>
  </TitlesOfParts>
  <Company>Town of Banff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Community of Choice | From Passionate Demands to Practical Solutions</dc:title>
  <dc:creator>Randall McKay</dc:creator>
  <cp:lastModifiedBy>Enns, Darren</cp:lastModifiedBy>
  <cp:revision>345</cp:revision>
  <cp:lastPrinted>2019-03-09T16:06:44Z</cp:lastPrinted>
  <dcterms:created xsi:type="dcterms:W3CDTF">2016-02-24T00:00:05Z</dcterms:created>
  <dcterms:modified xsi:type="dcterms:W3CDTF">2022-10-26T15:19:16Z</dcterms:modified>
</cp:coreProperties>
</file>